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4" r:id="rId9"/>
    <p:sldId id="268" r:id="rId10"/>
    <p:sldId id="265" r:id="rId11"/>
    <p:sldId id="266" r:id="rId12"/>
    <p:sldId id="267" r:id="rId13"/>
    <p:sldId id="269" r:id="rId14"/>
    <p:sldId id="270" r:id="rId15"/>
    <p:sldId id="271" r:id="rId16"/>
    <p:sldId id="272" r:id="rId17"/>
    <p:sldId id="281" r:id="rId18"/>
    <p:sldId id="273" r:id="rId19"/>
    <p:sldId id="274" r:id="rId20"/>
    <p:sldId id="275" r:id="rId21"/>
    <p:sldId id="276" r:id="rId22"/>
    <p:sldId id="277" r:id="rId23"/>
    <p:sldId id="282" r:id="rId24"/>
    <p:sldId id="278" r:id="rId25"/>
    <p:sldId id="279" r:id="rId26"/>
    <p:sldId id="280"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Helios Extended" panose="020B0604020202020204" charset="0"/>
      <p:regular r:id="rId32"/>
    </p:embeddedFont>
    <p:embeddedFont>
      <p:font typeface="Montaser Arabic" panose="020B0604020202020204" charset="-78"/>
      <p:regular r:id="rId33"/>
    </p:embeddedFont>
    <p:embeddedFont>
      <p:font typeface="Montaser Arabic Bold" panose="020B0604020202020204" charset="-78"/>
      <p:regular r:id="rId34"/>
    </p:embeddedFont>
    <p:embeddedFont>
      <p:font typeface="Montserrat" panose="020B0604020202020204" charset="0"/>
      <p:regular r:id="rId35"/>
    </p:embeddedFont>
    <p:embeddedFont>
      <p:font typeface="Montserrat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37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sv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svg"/><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10.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svg"/><Relationship Id="rId7" Type="http://schemas.openxmlformats.org/officeDocument/2006/relationships/image" Target="../media/image50.png"/><Relationship Id="rId12" Type="http://schemas.openxmlformats.org/officeDocument/2006/relationships/hyperlink" Target="https://sway.cloud.microsoft/08yxPiIEVp8SLduY?ref=Link"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hyperlink" Target="https://stpaulandsttimothys.com/equality/" TargetMode="External"/><Relationship Id="rId5" Type="http://schemas.openxmlformats.org/officeDocument/2006/relationships/image" Target="../media/image48.png"/><Relationship Id="rId10" Type="http://schemas.openxmlformats.org/officeDocument/2006/relationships/hyperlink" Target="https://eric.org.uk/all-aboard-the-toilet-train-get-ready-for-school/" TargetMode="External"/><Relationship Id="rId4" Type="http://schemas.openxmlformats.org/officeDocument/2006/relationships/image" Target="../media/image10.png"/><Relationship Id="rId9" Type="http://schemas.openxmlformats.org/officeDocument/2006/relationships/hyperlink" Target="https://stpaulandsttimothys.com/sen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liverpool.gov.uk/benefits/free-school-meals/"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10.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sv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0.pn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hyperlink" Target="https://www.bbc.co.uk/bitesize/groups/cx1lpm3ve37t?s=09" TargetMode="External"/><Relationship Id="rId3" Type="http://schemas.openxmlformats.org/officeDocument/2006/relationships/image" Target="../media/image5.svg"/><Relationship Id="rId7"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hyperlink" Target="https://www.pacey.org.uk/being-school-ready/#parents" TargetMode="External"/><Relationship Id="rId4" Type="http://schemas.openxmlformats.org/officeDocument/2006/relationships/image" Target="../media/image10.png"/><Relationship Id="rId9" Type="http://schemas.openxmlformats.org/officeDocument/2006/relationships/hyperlink" Target="https://startingreception.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sv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11955470" y="4141418"/>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5400000">
            <a:off x="-230652" y="8646074"/>
            <a:ext cx="3750688" cy="3281852"/>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D700"/>
            </a:solidFill>
          </p:spPr>
        </p:sp>
        <p:sp>
          <p:nvSpPr>
            <p:cNvPr id="6" name="TextBox 6"/>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rot="-5400000">
            <a:off x="14771730" y="-1640926"/>
            <a:ext cx="3750688" cy="3281852"/>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D700"/>
            </a:solidFill>
          </p:spPr>
        </p:sp>
        <p:sp>
          <p:nvSpPr>
            <p:cNvPr id="9" name="TextBox 9"/>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sp>
        <p:nvSpPr>
          <p:cNvPr id="10" name="Freeform 10"/>
          <p:cNvSpPr/>
          <p:nvPr/>
        </p:nvSpPr>
        <p:spPr>
          <a:xfrm>
            <a:off x="7437520" y="242013"/>
            <a:ext cx="3412960" cy="2414669"/>
          </a:xfrm>
          <a:custGeom>
            <a:avLst/>
            <a:gdLst/>
            <a:ahLst/>
            <a:cxnLst/>
            <a:rect l="l" t="t" r="r" b="b"/>
            <a:pathLst>
              <a:path w="3412960" h="2414669">
                <a:moveTo>
                  <a:pt x="0" y="0"/>
                </a:moveTo>
                <a:lnTo>
                  <a:pt x="3412960" y="0"/>
                </a:lnTo>
                <a:lnTo>
                  <a:pt x="3412960" y="2414669"/>
                </a:lnTo>
                <a:lnTo>
                  <a:pt x="0" y="2414669"/>
                </a:lnTo>
                <a:lnTo>
                  <a:pt x="0" y="0"/>
                </a:lnTo>
                <a:close/>
              </a:path>
            </a:pathLst>
          </a:custGeom>
          <a:blipFill>
            <a:blip r:embed="rId4"/>
            <a:stretch>
              <a:fillRect/>
            </a:stretch>
          </a:blipFill>
        </p:spPr>
      </p:sp>
      <p:sp>
        <p:nvSpPr>
          <p:cNvPr id="11" name="TextBox 11"/>
          <p:cNvSpPr txBox="1"/>
          <p:nvPr/>
        </p:nvSpPr>
        <p:spPr>
          <a:xfrm>
            <a:off x="3562457" y="8989888"/>
            <a:ext cx="10847534" cy="479673"/>
          </a:xfrm>
          <a:prstGeom prst="rect">
            <a:avLst/>
          </a:prstGeom>
        </p:spPr>
        <p:txBody>
          <a:bodyPr lIns="0" tIns="0" rIns="0" bIns="0" rtlCol="0" anchor="t">
            <a:spAutoFit/>
          </a:bodyPr>
          <a:lstStyle/>
          <a:p>
            <a:pPr marL="0" lvl="0" indent="0" algn="ctr">
              <a:lnSpc>
                <a:spcPts val="3881"/>
              </a:lnSpc>
              <a:spcBef>
                <a:spcPct val="0"/>
              </a:spcBef>
            </a:pPr>
            <a:r>
              <a:rPr lang="en-US" sz="2772" u="none" strike="noStrike" spc="318">
                <a:solidFill>
                  <a:srgbClr val="03A94C"/>
                </a:solidFill>
                <a:latin typeface="Montserrat"/>
                <a:ea typeface="Montserrat"/>
                <a:cs typeface="Montserrat"/>
                <a:sym typeface="Montserrat"/>
              </a:rPr>
              <a:t>Love, Learn, Believe, Achieve in the Spirit of Jesus</a:t>
            </a:r>
          </a:p>
          <a:p>
            <a:pPr marL="0" lvl="0" indent="0" algn="ctr">
              <a:lnSpc>
                <a:spcPts val="3881"/>
              </a:lnSpc>
              <a:spcBef>
                <a:spcPct val="0"/>
              </a:spcBef>
            </a:pPr>
            <a:endParaRPr lang="en-US" sz="2772" u="none" strike="noStrike" spc="318">
              <a:solidFill>
                <a:srgbClr val="03A94C"/>
              </a:solidFill>
              <a:latin typeface="Montserrat"/>
              <a:ea typeface="Montserrat"/>
              <a:cs typeface="Montserrat"/>
              <a:sym typeface="Montserrat"/>
            </a:endParaRPr>
          </a:p>
        </p:txBody>
      </p:sp>
      <p:sp>
        <p:nvSpPr>
          <p:cNvPr id="12" name="TextBox 12"/>
          <p:cNvSpPr txBox="1"/>
          <p:nvPr/>
        </p:nvSpPr>
        <p:spPr>
          <a:xfrm>
            <a:off x="3044514" y="2936205"/>
            <a:ext cx="12198971" cy="4231531"/>
          </a:xfrm>
          <a:prstGeom prst="rect">
            <a:avLst/>
          </a:prstGeom>
        </p:spPr>
        <p:txBody>
          <a:bodyPr lIns="0" tIns="0" rIns="0" bIns="0" rtlCol="0" anchor="t">
            <a:spAutoFit/>
          </a:bodyPr>
          <a:lstStyle/>
          <a:p>
            <a:pPr marL="0" lvl="0" indent="0" algn="ctr">
              <a:lnSpc>
                <a:spcPts val="5554"/>
              </a:lnSpc>
              <a:spcBef>
                <a:spcPct val="0"/>
              </a:spcBef>
            </a:pPr>
            <a:r>
              <a:rPr lang="en-US" sz="4707" u="none" strike="noStrike" spc="263">
                <a:solidFill>
                  <a:srgbClr val="000000"/>
                </a:solidFill>
                <a:latin typeface="Montserrat"/>
                <a:ea typeface="Montserrat"/>
                <a:cs typeface="Montserrat"/>
                <a:sym typeface="Montserrat"/>
              </a:rPr>
              <a:t>Welcome to</a:t>
            </a:r>
          </a:p>
          <a:p>
            <a:pPr marL="0" lvl="0" indent="0" algn="ctr">
              <a:lnSpc>
                <a:spcPts val="5554"/>
              </a:lnSpc>
              <a:spcBef>
                <a:spcPct val="0"/>
              </a:spcBef>
            </a:pPr>
            <a:endParaRPr lang="en-US" sz="4707" u="none" strike="noStrike" spc="263">
              <a:solidFill>
                <a:srgbClr val="000000"/>
              </a:solidFill>
              <a:latin typeface="Montserrat"/>
              <a:ea typeface="Montserrat"/>
              <a:cs typeface="Montserrat"/>
              <a:sym typeface="Montserrat"/>
            </a:endParaRPr>
          </a:p>
          <a:p>
            <a:pPr marL="0" lvl="0" indent="0" algn="ctr">
              <a:lnSpc>
                <a:spcPts val="5554"/>
              </a:lnSpc>
              <a:spcBef>
                <a:spcPct val="0"/>
              </a:spcBef>
            </a:pPr>
            <a:r>
              <a:rPr lang="en-US" sz="4707" u="none" strike="noStrike" spc="263">
                <a:solidFill>
                  <a:srgbClr val="000000"/>
                </a:solidFill>
                <a:latin typeface="Montserrat"/>
                <a:ea typeface="Montserrat"/>
                <a:cs typeface="Montserrat"/>
                <a:sym typeface="Montserrat"/>
              </a:rPr>
              <a:t>St. Paul &amp; St. Timothy’s Catholic Infant School</a:t>
            </a:r>
          </a:p>
          <a:p>
            <a:pPr marL="0" lvl="0" indent="0" algn="ctr">
              <a:lnSpc>
                <a:spcPts val="5554"/>
              </a:lnSpc>
              <a:spcBef>
                <a:spcPct val="0"/>
              </a:spcBef>
            </a:pPr>
            <a:endParaRPr lang="en-US" sz="4707" u="none" strike="noStrike" spc="263">
              <a:solidFill>
                <a:srgbClr val="000000"/>
              </a:solidFill>
              <a:latin typeface="Montserrat"/>
              <a:ea typeface="Montserrat"/>
              <a:cs typeface="Montserrat"/>
              <a:sym typeface="Montserrat"/>
            </a:endParaRPr>
          </a:p>
          <a:p>
            <a:pPr marL="0" lvl="0" indent="0" algn="ctr">
              <a:lnSpc>
                <a:spcPts val="5554"/>
              </a:lnSpc>
              <a:spcBef>
                <a:spcPct val="0"/>
              </a:spcBef>
            </a:pPr>
            <a:r>
              <a:rPr lang="en-US" sz="4707" u="none" strike="noStrike" spc="263">
                <a:solidFill>
                  <a:srgbClr val="000000"/>
                </a:solidFill>
                <a:latin typeface="Montserrat"/>
                <a:ea typeface="Montserrat"/>
                <a:cs typeface="Montserrat"/>
                <a:sym typeface="Montserrat"/>
              </a:rPr>
              <a:t> Reception Induction 15th May 2025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6504306" y="1674992"/>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723986" y="4595706"/>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028075" y="0"/>
            <a:ext cx="14483006" cy="10287000"/>
            <a:chOff x="0" y="0"/>
            <a:chExt cx="676641" cy="480605"/>
          </a:xfrm>
        </p:grpSpPr>
        <p:sp>
          <p:nvSpPr>
            <p:cNvPr id="5" name="Freeform 5"/>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6" name="TextBox 6"/>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47419" y="0"/>
            <a:ext cx="9451451" cy="1303133"/>
            <a:chOff x="0" y="0"/>
            <a:chExt cx="4421347" cy="609600"/>
          </a:xfrm>
        </p:grpSpPr>
        <p:sp>
          <p:nvSpPr>
            <p:cNvPr id="8" name="Freeform 8"/>
            <p:cNvSpPr/>
            <p:nvPr/>
          </p:nvSpPr>
          <p:spPr>
            <a:xfrm>
              <a:off x="0" y="0"/>
              <a:ext cx="4421347" cy="609600"/>
            </a:xfrm>
            <a:custGeom>
              <a:avLst/>
              <a:gdLst/>
              <a:ahLst/>
              <a:cxnLst/>
              <a:rect l="l" t="t" r="r" b="b"/>
              <a:pathLst>
                <a:path w="4421347" h="609600">
                  <a:moveTo>
                    <a:pt x="203200" y="0"/>
                  </a:moveTo>
                  <a:lnTo>
                    <a:pt x="4421347" y="0"/>
                  </a:lnTo>
                  <a:lnTo>
                    <a:pt x="4218147" y="609600"/>
                  </a:lnTo>
                  <a:lnTo>
                    <a:pt x="0" y="609600"/>
                  </a:lnTo>
                  <a:lnTo>
                    <a:pt x="203200" y="0"/>
                  </a:lnTo>
                  <a:close/>
                </a:path>
              </a:pathLst>
            </a:custGeom>
            <a:solidFill>
              <a:srgbClr val="03A94C"/>
            </a:solidFill>
          </p:spPr>
        </p:sp>
        <p:sp>
          <p:nvSpPr>
            <p:cNvPr id="9" name="TextBox 9"/>
            <p:cNvSpPr txBox="1"/>
            <p:nvPr/>
          </p:nvSpPr>
          <p:spPr>
            <a:xfrm>
              <a:off x="101600" y="-66675"/>
              <a:ext cx="4218147" cy="676275"/>
            </a:xfrm>
            <a:prstGeom prst="rect">
              <a:avLst/>
            </a:prstGeom>
          </p:spPr>
          <p:txBody>
            <a:bodyPr lIns="50800" tIns="50800" rIns="50800" bIns="50800" rtlCol="0" anchor="ctr"/>
            <a:lstStyle/>
            <a:p>
              <a:pPr algn="ctr">
                <a:lnSpc>
                  <a:spcPts val="3319"/>
                </a:lnSpc>
              </a:pPr>
              <a:endParaRPr/>
            </a:p>
          </p:txBody>
        </p:sp>
      </p:grpSp>
      <p:sp>
        <p:nvSpPr>
          <p:cNvPr id="10" name="Freeform 10"/>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1" name="Group 11"/>
          <p:cNvGrpSpPr/>
          <p:nvPr/>
        </p:nvGrpSpPr>
        <p:grpSpPr>
          <a:xfrm>
            <a:off x="12375054" y="9448108"/>
            <a:ext cx="6580569" cy="838892"/>
            <a:chOff x="0" y="0"/>
            <a:chExt cx="3770039" cy="480605"/>
          </a:xfrm>
        </p:grpSpPr>
        <p:sp>
          <p:nvSpPr>
            <p:cNvPr id="12" name="Freeform 12"/>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3" name="TextBox 13"/>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4" name="Freeform 14"/>
          <p:cNvSpPr/>
          <p:nvPr/>
        </p:nvSpPr>
        <p:spPr>
          <a:xfrm>
            <a:off x="10580322" y="1792240"/>
            <a:ext cx="6678978" cy="5687497"/>
          </a:xfrm>
          <a:custGeom>
            <a:avLst/>
            <a:gdLst/>
            <a:ahLst/>
            <a:cxnLst/>
            <a:rect l="l" t="t" r="r" b="b"/>
            <a:pathLst>
              <a:path w="6678978" h="5687497">
                <a:moveTo>
                  <a:pt x="0" y="0"/>
                </a:moveTo>
                <a:lnTo>
                  <a:pt x="6678978" y="0"/>
                </a:lnTo>
                <a:lnTo>
                  <a:pt x="6678978" y="5687497"/>
                </a:lnTo>
                <a:lnTo>
                  <a:pt x="0" y="5687497"/>
                </a:lnTo>
                <a:lnTo>
                  <a:pt x="0" y="0"/>
                </a:lnTo>
                <a:close/>
              </a:path>
            </a:pathLst>
          </a:custGeom>
          <a:blipFill>
            <a:blip r:embed="rId5"/>
            <a:stretch>
              <a:fillRect/>
            </a:stretch>
          </a:blipFill>
        </p:spPr>
      </p:sp>
      <p:sp>
        <p:nvSpPr>
          <p:cNvPr id="15" name="TextBox 15"/>
          <p:cNvSpPr txBox="1"/>
          <p:nvPr/>
        </p:nvSpPr>
        <p:spPr>
          <a:xfrm>
            <a:off x="-707989" y="375269"/>
            <a:ext cx="9144000" cy="562120"/>
          </a:xfrm>
          <a:prstGeom prst="rect">
            <a:avLst/>
          </a:prstGeom>
        </p:spPr>
        <p:txBody>
          <a:bodyPr lIns="0" tIns="0" rIns="0" bIns="0" rtlCol="0" anchor="t">
            <a:spAutoFit/>
          </a:bodyPr>
          <a:lstStyle/>
          <a:p>
            <a:pPr algn="ctr">
              <a:lnSpc>
                <a:spcPts val="4492"/>
              </a:lnSpc>
              <a:spcBef>
                <a:spcPct val="0"/>
              </a:spcBef>
            </a:pPr>
            <a:r>
              <a:rPr lang="en-US" sz="3807" b="1" spc="213">
                <a:solidFill>
                  <a:srgbClr val="FFFFFF"/>
                </a:solidFill>
                <a:latin typeface="Montserrat Bold"/>
                <a:ea typeface="Montserrat Bold"/>
                <a:cs typeface="Montserrat Bold"/>
                <a:sym typeface="Montserrat Bold"/>
              </a:rPr>
              <a:t>Catholic Social Teaching</a:t>
            </a:r>
          </a:p>
        </p:txBody>
      </p:sp>
      <p:sp>
        <p:nvSpPr>
          <p:cNvPr id="16" name="TextBox 16"/>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7" name="TextBox 17"/>
          <p:cNvSpPr txBox="1"/>
          <p:nvPr/>
        </p:nvSpPr>
        <p:spPr>
          <a:xfrm>
            <a:off x="403471" y="1488289"/>
            <a:ext cx="9105419" cy="7121620"/>
          </a:xfrm>
          <a:prstGeom prst="rect">
            <a:avLst/>
          </a:prstGeom>
        </p:spPr>
        <p:txBody>
          <a:bodyPr lIns="0" tIns="0" rIns="0" bIns="0" rtlCol="0" anchor="t">
            <a:spAutoFit/>
          </a:bodyPr>
          <a:lstStyle/>
          <a:p>
            <a:pPr algn="l">
              <a:lnSpc>
                <a:spcPts val="3319"/>
              </a:lnSpc>
              <a:spcBef>
                <a:spcPct val="0"/>
              </a:spcBef>
            </a:pPr>
            <a:r>
              <a:rPr lang="en-US" sz="2371">
                <a:solidFill>
                  <a:srgbClr val="000000"/>
                </a:solidFill>
                <a:latin typeface="Montserrat"/>
                <a:ea typeface="Montserrat"/>
                <a:cs typeface="Montserrat"/>
                <a:sym typeface="Montserrat"/>
              </a:rPr>
              <a:t>Catholic Social Teaching (CST) is rooted in Scripture and it guides us on how to live out our faith in the world.</a:t>
            </a:r>
          </a:p>
          <a:p>
            <a:pPr algn="l">
              <a:lnSpc>
                <a:spcPts val="3319"/>
              </a:lnSpc>
              <a:spcBef>
                <a:spcPct val="0"/>
              </a:spcBef>
            </a:pPr>
            <a:endParaRPr lang="en-US" sz="2371">
              <a:solidFill>
                <a:srgbClr val="000000"/>
              </a:solidFill>
              <a:latin typeface="Montserrat"/>
              <a:ea typeface="Montserrat"/>
              <a:cs typeface="Montserrat"/>
              <a:sym typeface="Montserrat"/>
            </a:endParaRPr>
          </a:p>
          <a:p>
            <a:pPr algn="l">
              <a:lnSpc>
                <a:spcPts val="3319"/>
              </a:lnSpc>
              <a:spcBef>
                <a:spcPct val="0"/>
              </a:spcBef>
            </a:pPr>
            <a:r>
              <a:rPr lang="en-US" sz="2371">
                <a:solidFill>
                  <a:srgbClr val="000000"/>
                </a:solidFill>
                <a:latin typeface="Montserrat"/>
                <a:ea typeface="Montserrat"/>
                <a:cs typeface="Montserrat"/>
                <a:sym typeface="Montserrat"/>
              </a:rPr>
              <a:t>There are seven principles of Catholic Social Teaching:</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Dignity</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Solidarity</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The common good</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The option for the poor - Putting people most in need first</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Peace</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Creation and environment</a:t>
            </a:r>
          </a:p>
          <a:p>
            <a:pPr marL="511958" lvl="1" indent="-255979" algn="l">
              <a:lnSpc>
                <a:spcPts val="3319"/>
              </a:lnSpc>
              <a:buFont typeface="Arial"/>
              <a:buChar char="•"/>
            </a:pPr>
            <a:r>
              <a:rPr lang="en-US" sz="2371">
                <a:solidFill>
                  <a:srgbClr val="000000"/>
                </a:solidFill>
                <a:latin typeface="Montserrat"/>
                <a:ea typeface="Montserrat"/>
                <a:cs typeface="Montserrat"/>
                <a:sym typeface="Montserrat"/>
              </a:rPr>
              <a:t>The dignity of work and participation</a:t>
            </a:r>
          </a:p>
          <a:p>
            <a:pPr algn="l">
              <a:lnSpc>
                <a:spcPts val="3319"/>
              </a:lnSpc>
            </a:pPr>
            <a:endParaRPr lang="en-US" sz="2371">
              <a:solidFill>
                <a:srgbClr val="000000"/>
              </a:solidFill>
              <a:latin typeface="Montserrat"/>
              <a:ea typeface="Montserrat"/>
              <a:cs typeface="Montserrat"/>
              <a:sym typeface="Montserrat"/>
            </a:endParaRPr>
          </a:p>
          <a:p>
            <a:pPr algn="l">
              <a:lnSpc>
                <a:spcPts val="3319"/>
              </a:lnSpc>
              <a:spcBef>
                <a:spcPct val="0"/>
              </a:spcBef>
            </a:pPr>
            <a:r>
              <a:rPr lang="en-US" sz="2371">
                <a:solidFill>
                  <a:srgbClr val="000000"/>
                </a:solidFill>
                <a:latin typeface="Montserrat"/>
                <a:ea typeface="Montserrat"/>
                <a:cs typeface="Montserrat"/>
                <a:sym typeface="Montserrat"/>
              </a:rPr>
              <a:t>Our faith calls us to love God and to love our neighbours in every situation, especially our sisters and brothers living in poverty. </a:t>
            </a:r>
          </a:p>
          <a:p>
            <a:pPr algn="l">
              <a:lnSpc>
                <a:spcPts val="3319"/>
              </a:lnSpc>
              <a:spcBef>
                <a:spcPct val="0"/>
              </a:spcBef>
            </a:pPr>
            <a:endParaRPr lang="en-US" sz="2371">
              <a:solidFill>
                <a:srgbClr val="000000"/>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11994922" y="1850989"/>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214602" y="4771703"/>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3406444" y="0"/>
            <a:ext cx="10878937" cy="10287000"/>
            <a:chOff x="0" y="0"/>
            <a:chExt cx="644678" cy="609600"/>
          </a:xfrm>
        </p:grpSpPr>
        <p:sp>
          <p:nvSpPr>
            <p:cNvPr id="5" name="Freeform 5"/>
            <p:cNvSpPr/>
            <p:nvPr/>
          </p:nvSpPr>
          <p:spPr>
            <a:xfrm>
              <a:off x="0" y="0"/>
              <a:ext cx="644678" cy="609600"/>
            </a:xfrm>
            <a:custGeom>
              <a:avLst/>
              <a:gdLst/>
              <a:ahLst/>
              <a:cxnLst/>
              <a:rect l="l" t="t" r="r" b="b"/>
              <a:pathLst>
                <a:path w="644678" h="609600">
                  <a:moveTo>
                    <a:pt x="203200" y="0"/>
                  </a:moveTo>
                  <a:lnTo>
                    <a:pt x="644678" y="0"/>
                  </a:lnTo>
                  <a:lnTo>
                    <a:pt x="441478" y="609600"/>
                  </a:lnTo>
                  <a:lnTo>
                    <a:pt x="0" y="609600"/>
                  </a:lnTo>
                  <a:lnTo>
                    <a:pt x="203200" y="0"/>
                  </a:lnTo>
                  <a:close/>
                </a:path>
              </a:pathLst>
            </a:custGeom>
            <a:solidFill>
              <a:srgbClr val="FFD700"/>
            </a:solidFill>
          </p:spPr>
        </p:sp>
        <p:sp>
          <p:nvSpPr>
            <p:cNvPr id="6" name="TextBox 6"/>
            <p:cNvSpPr txBox="1"/>
            <p:nvPr/>
          </p:nvSpPr>
          <p:spPr>
            <a:xfrm>
              <a:off x="101600" y="-66675"/>
              <a:ext cx="441478"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20273" y="0"/>
            <a:ext cx="9782781" cy="1303133"/>
            <a:chOff x="0" y="0"/>
            <a:chExt cx="4576342" cy="609600"/>
          </a:xfrm>
        </p:grpSpPr>
        <p:sp>
          <p:nvSpPr>
            <p:cNvPr id="8" name="Freeform 8"/>
            <p:cNvSpPr/>
            <p:nvPr/>
          </p:nvSpPr>
          <p:spPr>
            <a:xfrm>
              <a:off x="0" y="0"/>
              <a:ext cx="4576342" cy="609600"/>
            </a:xfrm>
            <a:custGeom>
              <a:avLst/>
              <a:gdLst/>
              <a:ahLst/>
              <a:cxnLst/>
              <a:rect l="l" t="t" r="r" b="b"/>
              <a:pathLst>
                <a:path w="4576342" h="609600">
                  <a:moveTo>
                    <a:pt x="203200" y="0"/>
                  </a:moveTo>
                  <a:lnTo>
                    <a:pt x="4576342" y="0"/>
                  </a:lnTo>
                  <a:lnTo>
                    <a:pt x="4373142" y="609600"/>
                  </a:lnTo>
                  <a:lnTo>
                    <a:pt x="0" y="609600"/>
                  </a:lnTo>
                  <a:lnTo>
                    <a:pt x="203200" y="0"/>
                  </a:lnTo>
                  <a:close/>
                </a:path>
              </a:pathLst>
            </a:custGeom>
            <a:solidFill>
              <a:srgbClr val="03A94C"/>
            </a:solidFill>
          </p:spPr>
        </p:sp>
        <p:sp>
          <p:nvSpPr>
            <p:cNvPr id="9" name="TextBox 9"/>
            <p:cNvSpPr txBox="1"/>
            <p:nvPr/>
          </p:nvSpPr>
          <p:spPr>
            <a:xfrm>
              <a:off x="101600" y="-66675"/>
              <a:ext cx="4373142"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6139069" y="-2978337"/>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1274265" y="1751390"/>
            <a:ext cx="5082222" cy="3517749"/>
          </a:xfrm>
          <a:custGeom>
            <a:avLst/>
            <a:gdLst/>
            <a:ahLst/>
            <a:cxnLst/>
            <a:rect l="l" t="t" r="r" b="b"/>
            <a:pathLst>
              <a:path w="5082222" h="3517749">
                <a:moveTo>
                  <a:pt x="0" y="0"/>
                </a:moveTo>
                <a:lnTo>
                  <a:pt x="5082222" y="0"/>
                </a:lnTo>
                <a:lnTo>
                  <a:pt x="5082222" y="3517749"/>
                </a:lnTo>
                <a:lnTo>
                  <a:pt x="0" y="3517749"/>
                </a:lnTo>
                <a:lnTo>
                  <a:pt x="0" y="0"/>
                </a:lnTo>
                <a:close/>
              </a:path>
            </a:pathLst>
          </a:custGeom>
          <a:blipFill>
            <a:blip r:embed="rId5"/>
            <a:stretch>
              <a:fillRect/>
            </a:stretch>
          </a:blipFill>
        </p:spPr>
      </p:sp>
      <p:sp>
        <p:nvSpPr>
          <p:cNvPr id="18" name="Freeform 18"/>
          <p:cNvSpPr/>
          <p:nvPr/>
        </p:nvSpPr>
        <p:spPr>
          <a:xfrm>
            <a:off x="1274265" y="5598695"/>
            <a:ext cx="3967372" cy="2551102"/>
          </a:xfrm>
          <a:custGeom>
            <a:avLst/>
            <a:gdLst/>
            <a:ahLst/>
            <a:cxnLst/>
            <a:rect l="l" t="t" r="r" b="b"/>
            <a:pathLst>
              <a:path w="3967372" h="2551102">
                <a:moveTo>
                  <a:pt x="0" y="0"/>
                </a:moveTo>
                <a:lnTo>
                  <a:pt x="3967373" y="0"/>
                </a:lnTo>
                <a:lnTo>
                  <a:pt x="3967373" y="2551102"/>
                </a:lnTo>
                <a:lnTo>
                  <a:pt x="0" y="2551102"/>
                </a:lnTo>
                <a:lnTo>
                  <a:pt x="0" y="0"/>
                </a:lnTo>
                <a:close/>
              </a:path>
            </a:pathLst>
          </a:custGeom>
          <a:blipFill>
            <a:blip r:embed="rId6"/>
            <a:stretch>
              <a:fillRect/>
            </a:stretch>
          </a:blipFill>
        </p:spPr>
      </p:sp>
      <p:sp>
        <p:nvSpPr>
          <p:cNvPr id="19" name="Freeform 19"/>
          <p:cNvSpPr/>
          <p:nvPr/>
        </p:nvSpPr>
        <p:spPr>
          <a:xfrm>
            <a:off x="5527893" y="5598695"/>
            <a:ext cx="4202827" cy="3362262"/>
          </a:xfrm>
          <a:custGeom>
            <a:avLst/>
            <a:gdLst/>
            <a:ahLst/>
            <a:cxnLst/>
            <a:rect l="l" t="t" r="r" b="b"/>
            <a:pathLst>
              <a:path w="4202827" h="3362262">
                <a:moveTo>
                  <a:pt x="0" y="0"/>
                </a:moveTo>
                <a:lnTo>
                  <a:pt x="4202828" y="0"/>
                </a:lnTo>
                <a:lnTo>
                  <a:pt x="4202828" y="3362262"/>
                </a:lnTo>
                <a:lnTo>
                  <a:pt x="0" y="3362262"/>
                </a:lnTo>
                <a:lnTo>
                  <a:pt x="0" y="0"/>
                </a:lnTo>
                <a:close/>
              </a:path>
            </a:pathLst>
          </a:custGeom>
          <a:blipFill>
            <a:blip r:embed="rId7"/>
            <a:stretch>
              <a:fillRect/>
            </a:stretch>
          </a:blipFill>
        </p:spPr>
      </p:sp>
      <p:sp>
        <p:nvSpPr>
          <p:cNvPr id="20" name="Freeform 20"/>
          <p:cNvSpPr/>
          <p:nvPr/>
        </p:nvSpPr>
        <p:spPr>
          <a:xfrm>
            <a:off x="10016471" y="5598695"/>
            <a:ext cx="3093705" cy="3102519"/>
          </a:xfrm>
          <a:custGeom>
            <a:avLst/>
            <a:gdLst/>
            <a:ahLst/>
            <a:cxnLst/>
            <a:rect l="l" t="t" r="r" b="b"/>
            <a:pathLst>
              <a:path w="3093705" h="3102519">
                <a:moveTo>
                  <a:pt x="0" y="0"/>
                </a:moveTo>
                <a:lnTo>
                  <a:pt x="3093704" y="0"/>
                </a:lnTo>
                <a:lnTo>
                  <a:pt x="3093704" y="3102519"/>
                </a:lnTo>
                <a:lnTo>
                  <a:pt x="0" y="3102519"/>
                </a:lnTo>
                <a:lnTo>
                  <a:pt x="0" y="0"/>
                </a:lnTo>
                <a:close/>
              </a:path>
            </a:pathLst>
          </a:custGeom>
          <a:blipFill>
            <a:blip r:embed="rId8"/>
            <a:stretch>
              <a:fillRect/>
            </a:stretch>
          </a:blipFill>
        </p:spPr>
      </p:sp>
      <p:sp>
        <p:nvSpPr>
          <p:cNvPr id="21" name="Freeform 21"/>
          <p:cNvSpPr/>
          <p:nvPr/>
        </p:nvSpPr>
        <p:spPr>
          <a:xfrm>
            <a:off x="13753705" y="5598695"/>
            <a:ext cx="3694211" cy="3659605"/>
          </a:xfrm>
          <a:custGeom>
            <a:avLst/>
            <a:gdLst/>
            <a:ahLst/>
            <a:cxnLst/>
            <a:rect l="l" t="t" r="r" b="b"/>
            <a:pathLst>
              <a:path w="3694211" h="3659605">
                <a:moveTo>
                  <a:pt x="0" y="0"/>
                </a:moveTo>
                <a:lnTo>
                  <a:pt x="3694211" y="0"/>
                </a:lnTo>
                <a:lnTo>
                  <a:pt x="3694211" y="3659605"/>
                </a:lnTo>
                <a:lnTo>
                  <a:pt x="0" y="3659605"/>
                </a:lnTo>
                <a:lnTo>
                  <a:pt x="0" y="0"/>
                </a:lnTo>
                <a:close/>
              </a:path>
            </a:pathLst>
          </a:custGeom>
          <a:blipFill>
            <a:blip r:embed="rId9"/>
            <a:stretch>
              <a:fillRect/>
            </a:stretch>
          </a:blipFill>
        </p:spPr>
      </p:sp>
      <p:sp>
        <p:nvSpPr>
          <p:cNvPr id="22" name="Freeform 22"/>
          <p:cNvSpPr/>
          <p:nvPr/>
        </p:nvSpPr>
        <p:spPr>
          <a:xfrm>
            <a:off x="6797486" y="1723026"/>
            <a:ext cx="5337366" cy="3574477"/>
          </a:xfrm>
          <a:custGeom>
            <a:avLst/>
            <a:gdLst/>
            <a:ahLst/>
            <a:cxnLst/>
            <a:rect l="l" t="t" r="r" b="b"/>
            <a:pathLst>
              <a:path w="5337366" h="3574477">
                <a:moveTo>
                  <a:pt x="0" y="0"/>
                </a:moveTo>
                <a:lnTo>
                  <a:pt x="5337367" y="0"/>
                </a:lnTo>
                <a:lnTo>
                  <a:pt x="5337367" y="3574477"/>
                </a:lnTo>
                <a:lnTo>
                  <a:pt x="0" y="3574477"/>
                </a:lnTo>
                <a:lnTo>
                  <a:pt x="0" y="0"/>
                </a:lnTo>
                <a:close/>
              </a:path>
            </a:pathLst>
          </a:custGeom>
          <a:blipFill>
            <a:blip r:embed="rId10"/>
            <a:stretch>
              <a:fillRect/>
            </a:stretch>
          </a:blipFill>
        </p:spPr>
      </p:sp>
      <p:sp>
        <p:nvSpPr>
          <p:cNvPr id="23" name="Freeform 23"/>
          <p:cNvSpPr/>
          <p:nvPr/>
        </p:nvSpPr>
        <p:spPr>
          <a:xfrm>
            <a:off x="12375054" y="1446328"/>
            <a:ext cx="5347086" cy="3851175"/>
          </a:xfrm>
          <a:custGeom>
            <a:avLst/>
            <a:gdLst/>
            <a:ahLst/>
            <a:cxnLst/>
            <a:rect l="l" t="t" r="r" b="b"/>
            <a:pathLst>
              <a:path w="5347086" h="3851175">
                <a:moveTo>
                  <a:pt x="0" y="0"/>
                </a:moveTo>
                <a:lnTo>
                  <a:pt x="5347086" y="0"/>
                </a:lnTo>
                <a:lnTo>
                  <a:pt x="5347086" y="3851175"/>
                </a:lnTo>
                <a:lnTo>
                  <a:pt x="0" y="3851175"/>
                </a:lnTo>
                <a:lnTo>
                  <a:pt x="0" y="0"/>
                </a:lnTo>
                <a:close/>
              </a:path>
            </a:pathLst>
          </a:custGeom>
          <a:blipFill>
            <a:blip r:embed="rId11"/>
            <a:stretch>
              <a:fillRect/>
            </a:stretch>
          </a:blipFill>
        </p:spPr>
      </p:sp>
      <p:sp>
        <p:nvSpPr>
          <p:cNvPr id="24" name="TextBox 24"/>
          <p:cNvSpPr txBox="1"/>
          <p:nvPr/>
        </p:nvSpPr>
        <p:spPr>
          <a:xfrm>
            <a:off x="0" y="302689"/>
            <a:ext cx="8592704" cy="707281"/>
          </a:xfrm>
          <a:prstGeom prst="rect">
            <a:avLst/>
          </a:prstGeom>
        </p:spPr>
        <p:txBody>
          <a:bodyPr lIns="0" tIns="0" rIns="0" bIns="0" rtlCol="0" anchor="t">
            <a:spAutoFit/>
          </a:bodyPr>
          <a:lstStyle/>
          <a:p>
            <a:pPr algn="ctr">
              <a:lnSpc>
                <a:spcPts val="5554"/>
              </a:lnSpc>
              <a:spcBef>
                <a:spcPct val="0"/>
              </a:spcBef>
            </a:pPr>
            <a:r>
              <a:rPr lang="en-US" sz="4707" b="1" spc="263">
                <a:solidFill>
                  <a:srgbClr val="FFFFFF"/>
                </a:solidFill>
                <a:latin typeface="Montserrat Bold"/>
                <a:ea typeface="Montserrat Bold"/>
                <a:cs typeface="Montserrat Bold"/>
                <a:sym typeface="Montserrat Bold"/>
              </a:rPr>
              <a:t>Charities We Support</a:t>
            </a:r>
          </a:p>
        </p:txBody>
      </p:sp>
      <p:sp>
        <p:nvSpPr>
          <p:cNvPr id="25" name="TextBox 25"/>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6062533" y="22227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82212" y="51435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8999500" y="0"/>
            <a:ext cx="14483006" cy="10287000"/>
            <a:chOff x="0" y="0"/>
            <a:chExt cx="676641" cy="480605"/>
          </a:xfrm>
        </p:grpSpPr>
        <p:sp>
          <p:nvSpPr>
            <p:cNvPr id="5" name="Freeform 5"/>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6" name="TextBox 6"/>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47419" y="0"/>
            <a:ext cx="9451451" cy="1303133"/>
            <a:chOff x="0" y="0"/>
            <a:chExt cx="4421347" cy="609600"/>
          </a:xfrm>
        </p:grpSpPr>
        <p:sp>
          <p:nvSpPr>
            <p:cNvPr id="8" name="Freeform 8"/>
            <p:cNvSpPr/>
            <p:nvPr/>
          </p:nvSpPr>
          <p:spPr>
            <a:xfrm>
              <a:off x="0" y="0"/>
              <a:ext cx="4421347" cy="609600"/>
            </a:xfrm>
            <a:custGeom>
              <a:avLst/>
              <a:gdLst/>
              <a:ahLst/>
              <a:cxnLst/>
              <a:rect l="l" t="t" r="r" b="b"/>
              <a:pathLst>
                <a:path w="4421347" h="609600">
                  <a:moveTo>
                    <a:pt x="203200" y="0"/>
                  </a:moveTo>
                  <a:lnTo>
                    <a:pt x="4421347" y="0"/>
                  </a:lnTo>
                  <a:lnTo>
                    <a:pt x="4218147" y="609600"/>
                  </a:lnTo>
                  <a:lnTo>
                    <a:pt x="0" y="609600"/>
                  </a:lnTo>
                  <a:lnTo>
                    <a:pt x="203200" y="0"/>
                  </a:lnTo>
                  <a:close/>
                </a:path>
              </a:pathLst>
            </a:custGeom>
            <a:solidFill>
              <a:srgbClr val="03A94C"/>
            </a:solidFill>
          </p:spPr>
        </p:sp>
        <p:sp>
          <p:nvSpPr>
            <p:cNvPr id="9" name="TextBox 9"/>
            <p:cNvSpPr txBox="1"/>
            <p:nvPr/>
          </p:nvSpPr>
          <p:spPr>
            <a:xfrm>
              <a:off x="101600" y="-66675"/>
              <a:ext cx="4218147" cy="676275"/>
            </a:xfrm>
            <a:prstGeom prst="rect">
              <a:avLst/>
            </a:prstGeom>
          </p:spPr>
          <p:txBody>
            <a:bodyPr lIns="50800" tIns="50800" rIns="50800" bIns="50800" rtlCol="0" anchor="ctr"/>
            <a:lstStyle/>
            <a:p>
              <a:pPr algn="ctr">
                <a:lnSpc>
                  <a:spcPts val="3319"/>
                </a:lnSpc>
              </a:pPr>
              <a:endParaRPr/>
            </a:p>
          </p:txBody>
        </p:sp>
      </p:grpSp>
      <p:sp>
        <p:nvSpPr>
          <p:cNvPr id="10" name="Freeform 10"/>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1" name="Group 11"/>
          <p:cNvGrpSpPr/>
          <p:nvPr/>
        </p:nvGrpSpPr>
        <p:grpSpPr>
          <a:xfrm>
            <a:off x="12375054" y="9448108"/>
            <a:ext cx="6580569" cy="838892"/>
            <a:chOff x="0" y="0"/>
            <a:chExt cx="3770039" cy="480605"/>
          </a:xfrm>
        </p:grpSpPr>
        <p:sp>
          <p:nvSpPr>
            <p:cNvPr id="12" name="Freeform 12"/>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3" name="TextBox 13"/>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4" name="Freeform 14"/>
          <p:cNvSpPr/>
          <p:nvPr/>
        </p:nvSpPr>
        <p:spPr>
          <a:xfrm>
            <a:off x="1108708" y="1652867"/>
            <a:ext cx="16150592" cy="7045696"/>
          </a:xfrm>
          <a:custGeom>
            <a:avLst/>
            <a:gdLst/>
            <a:ahLst/>
            <a:cxnLst/>
            <a:rect l="l" t="t" r="r" b="b"/>
            <a:pathLst>
              <a:path w="16150592" h="7045696">
                <a:moveTo>
                  <a:pt x="0" y="0"/>
                </a:moveTo>
                <a:lnTo>
                  <a:pt x="16150592" y="0"/>
                </a:lnTo>
                <a:lnTo>
                  <a:pt x="16150592" y="7045696"/>
                </a:lnTo>
                <a:lnTo>
                  <a:pt x="0" y="7045696"/>
                </a:lnTo>
                <a:lnTo>
                  <a:pt x="0" y="0"/>
                </a:lnTo>
                <a:close/>
              </a:path>
            </a:pathLst>
          </a:custGeom>
          <a:blipFill>
            <a:blip r:embed="rId5"/>
            <a:stretch>
              <a:fillRect/>
            </a:stretch>
          </a:blipFill>
        </p:spPr>
      </p:sp>
      <p:sp>
        <p:nvSpPr>
          <p:cNvPr id="15" name="TextBox 15"/>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6" name="TextBox 16"/>
          <p:cNvSpPr txBox="1"/>
          <p:nvPr/>
        </p:nvSpPr>
        <p:spPr>
          <a:xfrm>
            <a:off x="0" y="302689"/>
            <a:ext cx="8592704" cy="707281"/>
          </a:xfrm>
          <a:prstGeom prst="rect">
            <a:avLst/>
          </a:prstGeom>
        </p:spPr>
        <p:txBody>
          <a:bodyPr lIns="0" tIns="0" rIns="0" bIns="0" rtlCol="0" anchor="t">
            <a:spAutoFit/>
          </a:bodyPr>
          <a:lstStyle/>
          <a:p>
            <a:pPr algn="ctr">
              <a:lnSpc>
                <a:spcPts val="5554"/>
              </a:lnSpc>
              <a:spcBef>
                <a:spcPct val="0"/>
              </a:spcBef>
            </a:pPr>
            <a:r>
              <a:rPr lang="en-US" sz="4707" b="1" spc="263">
                <a:solidFill>
                  <a:srgbClr val="FFFFFF"/>
                </a:solidFill>
                <a:latin typeface="Montserrat Bold"/>
                <a:ea typeface="Montserrat Bold"/>
                <a:cs typeface="Montserrat Bold"/>
                <a:sym typeface="Montserrat Bold"/>
              </a:rPr>
              <a:t>Charities We Support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151189" y="162574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869" y="454645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8999500" y="0"/>
            <a:ext cx="14483006" cy="10287000"/>
            <a:chOff x="0" y="0"/>
            <a:chExt cx="676641" cy="480605"/>
          </a:xfrm>
        </p:grpSpPr>
        <p:sp>
          <p:nvSpPr>
            <p:cNvPr id="5" name="Freeform 5"/>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6" name="TextBox 6"/>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47419" y="0"/>
            <a:ext cx="9451451" cy="1303133"/>
            <a:chOff x="0" y="0"/>
            <a:chExt cx="4421347" cy="609600"/>
          </a:xfrm>
        </p:grpSpPr>
        <p:sp>
          <p:nvSpPr>
            <p:cNvPr id="8" name="Freeform 8"/>
            <p:cNvSpPr/>
            <p:nvPr/>
          </p:nvSpPr>
          <p:spPr>
            <a:xfrm>
              <a:off x="0" y="0"/>
              <a:ext cx="4421347" cy="609600"/>
            </a:xfrm>
            <a:custGeom>
              <a:avLst/>
              <a:gdLst/>
              <a:ahLst/>
              <a:cxnLst/>
              <a:rect l="l" t="t" r="r" b="b"/>
              <a:pathLst>
                <a:path w="4421347" h="609600">
                  <a:moveTo>
                    <a:pt x="203200" y="0"/>
                  </a:moveTo>
                  <a:lnTo>
                    <a:pt x="4421347" y="0"/>
                  </a:lnTo>
                  <a:lnTo>
                    <a:pt x="4218147" y="609600"/>
                  </a:lnTo>
                  <a:lnTo>
                    <a:pt x="0" y="609600"/>
                  </a:lnTo>
                  <a:lnTo>
                    <a:pt x="203200" y="0"/>
                  </a:lnTo>
                  <a:close/>
                </a:path>
              </a:pathLst>
            </a:custGeom>
            <a:solidFill>
              <a:srgbClr val="03A94C"/>
            </a:solidFill>
          </p:spPr>
        </p:sp>
        <p:sp>
          <p:nvSpPr>
            <p:cNvPr id="9" name="TextBox 9"/>
            <p:cNvSpPr txBox="1"/>
            <p:nvPr/>
          </p:nvSpPr>
          <p:spPr>
            <a:xfrm>
              <a:off x="101600" y="-66675"/>
              <a:ext cx="4218147" cy="676275"/>
            </a:xfrm>
            <a:prstGeom prst="rect">
              <a:avLst/>
            </a:prstGeom>
          </p:spPr>
          <p:txBody>
            <a:bodyPr lIns="50800" tIns="50800" rIns="50800" bIns="50800" rtlCol="0" anchor="ctr"/>
            <a:lstStyle/>
            <a:p>
              <a:pPr algn="ctr">
                <a:lnSpc>
                  <a:spcPts val="3319"/>
                </a:lnSpc>
              </a:pPr>
              <a:endParaRPr/>
            </a:p>
          </p:txBody>
        </p:sp>
      </p:grpSp>
      <p:sp>
        <p:nvSpPr>
          <p:cNvPr id="10" name="Freeform 10"/>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1" name="Group 11"/>
          <p:cNvGrpSpPr/>
          <p:nvPr/>
        </p:nvGrpSpPr>
        <p:grpSpPr>
          <a:xfrm>
            <a:off x="12375054" y="9448108"/>
            <a:ext cx="6580569" cy="838892"/>
            <a:chOff x="0" y="0"/>
            <a:chExt cx="3770039" cy="480605"/>
          </a:xfrm>
        </p:grpSpPr>
        <p:sp>
          <p:nvSpPr>
            <p:cNvPr id="12" name="Freeform 12"/>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3" name="TextBox 13"/>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4" name="Freeform 14"/>
          <p:cNvSpPr/>
          <p:nvPr/>
        </p:nvSpPr>
        <p:spPr>
          <a:xfrm>
            <a:off x="8308946" y="5243981"/>
            <a:ext cx="7204641" cy="2719752"/>
          </a:xfrm>
          <a:custGeom>
            <a:avLst/>
            <a:gdLst/>
            <a:ahLst/>
            <a:cxnLst/>
            <a:rect l="l" t="t" r="r" b="b"/>
            <a:pathLst>
              <a:path w="7204641" h="2719752">
                <a:moveTo>
                  <a:pt x="0" y="0"/>
                </a:moveTo>
                <a:lnTo>
                  <a:pt x="7204641" y="0"/>
                </a:lnTo>
                <a:lnTo>
                  <a:pt x="7204641" y="2719752"/>
                </a:lnTo>
                <a:lnTo>
                  <a:pt x="0" y="2719752"/>
                </a:lnTo>
                <a:lnTo>
                  <a:pt x="0" y="0"/>
                </a:lnTo>
                <a:close/>
              </a:path>
            </a:pathLst>
          </a:custGeom>
          <a:blipFill>
            <a:blip r:embed="rId5"/>
            <a:stretch>
              <a:fillRect/>
            </a:stretch>
          </a:blipFill>
        </p:spPr>
      </p:sp>
      <p:sp>
        <p:nvSpPr>
          <p:cNvPr id="15" name="TextBox 15"/>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6" name="TextBox 16"/>
          <p:cNvSpPr txBox="1"/>
          <p:nvPr/>
        </p:nvSpPr>
        <p:spPr>
          <a:xfrm>
            <a:off x="0" y="302689"/>
            <a:ext cx="8592704" cy="707281"/>
          </a:xfrm>
          <a:prstGeom prst="rect">
            <a:avLst/>
          </a:prstGeom>
        </p:spPr>
        <p:txBody>
          <a:bodyPr lIns="0" tIns="0" rIns="0" bIns="0" rtlCol="0" anchor="t">
            <a:spAutoFit/>
          </a:bodyPr>
          <a:lstStyle/>
          <a:p>
            <a:pPr algn="ctr">
              <a:lnSpc>
                <a:spcPts val="5554"/>
              </a:lnSpc>
              <a:spcBef>
                <a:spcPct val="0"/>
              </a:spcBef>
            </a:pPr>
            <a:r>
              <a:rPr lang="en-US" sz="4707" b="1" spc="263">
                <a:solidFill>
                  <a:srgbClr val="FFFFFF"/>
                </a:solidFill>
                <a:latin typeface="Montserrat Bold"/>
                <a:ea typeface="Montserrat Bold"/>
                <a:cs typeface="Montserrat Bold"/>
                <a:sym typeface="Montserrat Bold"/>
              </a:rPr>
              <a:t>SEND and Inclusion</a:t>
            </a:r>
          </a:p>
        </p:txBody>
      </p:sp>
      <p:sp>
        <p:nvSpPr>
          <p:cNvPr id="17" name="TextBox 17"/>
          <p:cNvSpPr txBox="1"/>
          <p:nvPr/>
        </p:nvSpPr>
        <p:spPr>
          <a:xfrm>
            <a:off x="294359" y="1857512"/>
            <a:ext cx="6723199" cy="5737476"/>
          </a:xfrm>
          <a:prstGeom prst="rect">
            <a:avLst/>
          </a:prstGeom>
        </p:spPr>
        <p:txBody>
          <a:bodyPr lIns="0" tIns="0" rIns="0" bIns="0" rtlCol="0" anchor="t">
            <a:spAutoFit/>
          </a:bodyPr>
          <a:lstStyle/>
          <a:p>
            <a:pPr marL="512567" lvl="1" indent="-256284" algn="just">
              <a:lnSpc>
                <a:spcPts val="2920"/>
              </a:lnSpc>
              <a:buFont typeface="Arial"/>
              <a:buChar char="•"/>
            </a:pPr>
            <a:r>
              <a:rPr lang="en-US" sz="2374">
                <a:solidFill>
                  <a:srgbClr val="000000"/>
                </a:solidFill>
                <a:latin typeface="Montserrat"/>
                <a:ea typeface="Montserrat"/>
                <a:cs typeface="Montserrat"/>
                <a:sym typeface="Montserrat"/>
              </a:rPr>
              <a:t>How we can work together to support a smooth and successful transition. </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Please tell us about your child!</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Support from Nursery setting </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Play plan </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S&amp;LT</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Community Paediatrics</a:t>
            </a:r>
          </a:p>
          <a:p>
            <a:pPr algn="just">
              <a:lnSpc>
                <a:spcPts val="3323"/>
              </a:lnSpc>
            </a:pPr>
            <a:endParaRPr lang="en-US" sz="2374">
              <a:solidFill>
                <a:srgbClr val="000000"/>
              </a:solidFill>
              <a:latin typeface="Montserrat"/>
              <a:ea typeface="Montserrat"/>
              <a:cs typeface="Montserrat"/>
              <a:sym typeface="Montserrat"/>
            </a:endParaRPr>
          </a:p>
          <a:p>
            <a:pPr marL="512567" lvl="1" indent="-256284" algn="just">
              <a:lnSpc>
                <a:spcPts val="3323"/>
              </a:lnSpc>
              <a:buFont typeface="Arial"/>
              <a:buChar char="•"/>
            </a:pPr>
            <a:r>
              <a:rPr lang="en-US" sz="2374">
                <a:solidFill>
                  <a:srgbClr val="000000"/>
                </a:solidFill>
                <a:latin typeface="Montserrat"/>
                <a:ea typeface="Montserrat"/>
                <a:cs typeface="Montserrat"/>
                <a:sym typeface="Montserrat"/>
              </a:rPr>
              <a:t>Neurodevelopmental Pathway</a:t>
            </a:r>
          </a:p>
        </p:txBody>
      </p:sp>
      <p:sp>
        <p:nvSpPr>
          <p:cNvPr id="18" name="TextBox 18"/>
          <p:cNvSpPr txBox="1"/>
          <p:nvPr/>
        </p:nvSpPr>
        <p:spPr>
          <a:xfrm>
            <a:off x="8174307" y="1857512"/>
            <a:ext cx="8685304" cy="2181705"/>
          </a:xfrm>
          <a:prstGeom prst="rect">
            <a:avLst/>
          </a:prstGeom>
        </p:spPr>
        <p:txBody>
          <a:bodyPr lIns="0" tIns="0" rIns="0" bIns="0" rtlCol="0" anchor="t">
            <a:spAutoFit/>
          </a:bodyPr>
          <a:lstStyle/>
          <a:p>
            <a:pPr marL="512567" lvl="1" indent="-256284" algn="just">
              <a:lnSpc>
                <a:spcPts val="2920"/>
              </a:lnSpc>
              <a:buFont typeface="Arial"/>
              <a:buChar char="•"/>
            </a:pPr>
            <a:r>
              <a:rPr lang="en-US" sz="2374">
                <a:solidFill>
                  <a:srgbClr val="000000"/>
                </a:solidFill>
                <a:latin typeface="Montserrat"/>
                <a:ea typeface="Montserrat"/>
                <a:cs typeface="Montserrat"/>
                <a:sym typeface="Montserrat"/>
              </a:rPr>
              <a:t>Trauma or adverse childhood experiences</a:t>
            </a:r>
          </a:p>
          <a:p>
            <a:pPr algn="just">
              <a:lnSpc>
                <a:spcPts val="2920"/>
              </a:lnSpc>
            </a:pPr>
            <a:endParaRPr lang="en-US" sz="2374">
              <a:solidFill>
                <a:srgbClr val="000000"/>
              </a:solidFill>
              <a:latin typeface="Montserrat"/>
              <a:ea typeface="Montserrat"/>
              <a:cs typeface="Montserrat"/>
              <a:sym typeface="Montserrat"/>
            </a:endParaRPr>
          </a:p>
          <a:p>
            <a:pPr marL="512567" lvl="1" indent="-256284" algn="just">
              <a:lnSpc>
                <a:spcPts val="2920"/>
              </a:lnSpc>
              <a:buFont typeface="Arial"/>
              <a:buChar char="•"/>
            </a:pPr>
            <a:r>
              <a:rPr lang="en-US" sz="2374">
                <a:solidFill>
                  <a:srgbClr val="000000"/>
                </a:solidFill>
                <a:latin typeface="Montserrat"/>
                <a:ea typeface="Montserrat"/>
                <a:cs typeface="Montserrat"/>
                <a:sym typeface="Montserrat"/>
              </a:rPr>
              <a:t>Outside agency support (Educational Psychology, SENISS, Purple Circle, OT etc.)</a:t>
            </a:r>
          </a:p>
          <a:p>
            <a:pPr algn="just">
              <a:lnSpc>
                <a:spcPts val="2920"/>
              </a:lnSpc>
            </a:pPr>
            <a:endParaRPr lang="en-US" sz="2374">
              <a:solidFill>
                <a:srgbClr val="000000"/>
              </a:solidFill>
              <a:latin typeface="Montserrat"/>
              <a:ea typeface="Montserrat"/>
              <a:cs typeface="Montserrat"/>
              <a:sym typeface="Montserrat"/>
            </a:endParaRPr>
          </a:p>
          <a:p>
            <a:pPr marL="512567" lvl="1" indent="-256284" algn="just">
              <a:lnSpc>
                <a:spcPts val="2920"/>
              </a:lnSpc>
              <a:buFont typeface="Arial"/>
              <a:buChar char="•"/>
            </a:pPr>
            <a:r>
              <a:rPr lang="en-US" sz="2374">
                <a:solidFill>
                  <a:srgbClr val="000000"/>
                </a:solidFill>
                <a:latin typeface="Montserrat"/>
                <a:ea typeface="Montserrat"/>
                <a:cs typeface="Montserrat"/>
                <a:sym typeface="Montserrat"/>
              </a:rPr>
              <a:t>Medical or Health needs.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6809020" y="154251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4463228"/>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608419" y="-1028700"/>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389167" y="268220"/>
            <a:ext cx="9725447" cy="1303133"/>
            <a:chOff x="0" y="0"/>
            <a:chExt cx="4549521" cy="609600"/>
          </a:xfrm>
        </p:grpSpPr>
        <p:sp>
          <p:nvSpPr>
            <p:cNvPr id="8" name="Freeform 8"/>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9" name="TextBox 9"/>
            <p:cNvSpPr txBox="1"/>
            <p:nvPr/>
          </p:nvSpPr>
          <p:spPr>
            <a:xfrm>
              <a:off x="101600" y="-57150"/>
              <a:ext cx="4346321" cy="666750"/>
            </a:xfrm>
            <a:prstGeom prst="rect">
              <a:avLst/>
            </a:prstGeom>
          </p:spPr>
          <p:txBody>
            <a:bodyPr lIns="50800" tIns="50800" rIns="50800" bIns="50800" rtlCol="0" anchor="ctr"/>
            <a:lstStyle/>
            <a:p>
              <a:pPr algn="ctr">
                <a:lnSpc>
                  <a:spcPts val="4019"/>
                </a:lnSpc>
              </a:pPr>
              <a:r>
                <a:rPr lang="en-US" sz="2871" b="1">
                  <a:solidFill>
                    <a:srgbClr val="FFFFFF"/>
                  </a:solidFill>
                  <a:latin typeface="Montserrat Bold"/>
                  <a:ea typeface="Montserrat Bold"/>
                  <a:cs typeface="Montserrat Bold"/>
                  <a:sym typeface="Montserrat Bold"/>
                </a:rPr>
                <a:t>Attachment &amp; Trauma Sensitive School</a:t>
              </a:r>
            </a:p>
          </p:txBody>
        </p:sp>
      </p:grpSp>
      <p:grpSp>
        <p:nvGrpSpPr>
          <p:cNvPr id="10" name="Group 10"/>
          <p:cNvGrpSpPr/>
          <p:nvPr/>
        </p:nvGrpSpPr>
        <p:grpSpPr>
          <a:xfrm>
            <a:off x="14632077" y="-3257972"/>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9155454" y="6243288"/>
            <a:ext cx="8553224" cy="3015012"/>
          </a:xfrm>
          <a:custGeom>
            <a:avLst/>
            <a:gdLst/>
            <a:ahLst/>
            <a:cxnLst/>
            <a:rect l="l" t="t" r="r" b="b"/>
            <a:pathLst>
              <a:path w="8553224" h="3015012">
                <a:moveTo>
                  <a:pt x="0" y="0"/>
                </a:moveTo>
                <a:lnTo>
                  <a:pt x="8553224" y="0"/>
                </a:lnTo>
                <a:lnTo>
                  <a:pt x="8553224" y="3015012"/>
                </a:lnTo>
                <a:lnTo>
                  <a:pt x="0" y="3015012"/>
                </a:lnTo>
                <a:lnTo>
                  <a:pt x="0" y="0"/>
                </a:lnTo>
                <a:close/>
              </a:path>
            </a:pathLst>
          </a:custGeom>
          <a:blipFill>
            <a:blip r:embed="rId5"/>
            <a:stretch>
              <a:fillRect/>
            </a:stretch>
          </a:blipFill>
        </p:spPr>
      </p:sp>
      <p:sp>
        <p:nvSpPr>
          <p:cNvPr id="18" name="Freeform 18"/>
          <p:cNvSpPr/>
          <p:nvPr/>
        </p:nvSpPr>
        <p:spPr>
          <a:xfrm>
            <a:off x="9155454" y="3071096"/>
            <a:ext cx="2581275" cy="1989174"/>
          </a:xfrm>
          <a:custGeom>
            <a:avLst/>
            <a:gdLst/>
            <a:ahLst/>
            <a:cxnLst/>
            <a:rect l="l" t="t" r="r" b="b"/>
            <a:pathLst>
              <a:path w="2581275" h="1989174">
                <a:moveTo>
                  <a:pt x="0" y="0"/>
                </a:moveTo>
                <a:lnTo>
                  <a:pt x="2581274" y="0"/>
                </a:lnTo>
                <a:lnTo>
                  <a:pt x="2581274" y="1989175"/>
                </a:lnTo>
                <a:lnTo>
                  <a:pt x="0" y="1989175"/>
                </a:lnTo>
                <a:lnTo>
                  <a:pt x="0" y="0"/>
                </a:lnTo>
                <a:close/>
              </a:path>
            </a:pathLst>
          </a:custGeom>
          <a:blipFill>
            <a:blip r:embed="rId6"/>
            <a:stretch>
              <a:fillRect l="-1339" r="-1339"/>
            </a:stretch>
          </a:blipFill>
        </p:spPr>
      </p:sp>
      <p:sp>
        <p:nvSpPr>
          <p:cNvPr id="19" name="Freeform 19"/>
          <p:cNvSpPr/>
          <p:nvPr/>
        </p:nvSpPr>
        <p:spPr>
          <a:xfrm>
            <a:off x="15057387" y="2542879"/>
            <a:ext cx="2856266" cy="2135880"/>
          </a:xfrm>
          <a:custGeom>
            <a:avLst/>
            <a:gdLst/>
            <a:ahLst/>
            <a:cxnLst/>
            <a:rect l="l" t="t" r="r" b="b"/>
            <a:pathLst>
              <a:path w="2856266" h="2135880">
                <a:moveTo>
                  <a:pt x="0" y="0"/>
                </a:moveTo>
                <a:lnTo>
                  <a:pt x="2856266" y="0"/>
                </a:lnTo>
                <a:lnTo>
                  <a:pt x="2856266" y="2135880"/>
                </a:lnTo>
                <a:lnTo>
                  <a:pt x="0" y="2135880"/>
                </a:lnTo>
                <a:lnTo>
                  <a:pt x="0" y="0"/>
                </a:lnTo>
                <a:close/>
              </a:path>
            </a:pathLst>
          </a:custGeom>
          <a:blipFill>
            <a:blip r:embed="rId7"/>
            <a:stretch>
              <a:fillRect/>
            </a:stretch>
          </a:blipFill>
        </p:spPr>
      </p:sp>
      <p:sp>
        <p:nvSpPr>
          <p:cNvPr id="20" name="Freeform 20"/>
          <p:cNvSpPr/>
          <p:nvPr/>
        </p:nvSpPr>
        <p:spPr>
          <a:xfrm>
            <a:off x="12065089" y="3523621"/>
            <a:ext cx="2733953" cy="2050465"/>
          </a:xfrm>
          <a:custGeom>
            <a:avLst/>
            <a:gdLst/>
            <a:ahLst/>
            <a:cxnLst/>
            <a:rect l="l" t="t" r="r" b="b"/>
            <a:pathLst>
              <a:path w="2733953" h="2050465">
                <a:moveTo>
                  <a:pt x="0" y="0"/>
                </a:moveTo>
                <a:lnTo>
                  <a:pt x="2733953" y="0"/>
                </a:lnTo>
                <a:lnTo>
                  <a:pt x="2733953" y="2050465"/>
                </a:lnTo>
                <a:lnTo>
                  <a:pt x="0" y="2050465"/>
                </a:lnTo>
                <a:lnTo>
                  <a:pt x="0" y="0"/>
                </a:lnTo>
                <a:close/>
              </a:path>
            </a:pathLst>
          </a:custGeom>
          <a:blipFill>
            <a:blip r:embed="rId8"/>
            <a:stretch>
              <a:fillRect/>
            </a:stretch>
          </a:blipFill>
        </p:spPr>
      </p:sp>
      <p:sp>
        <p:nvSpPr>
          <p:cNvPr id="21" name="Freeform 21"/>
          <p:cNvSpPr/>
          <p:nvPr/>
        </p:nvSpPr>
        <p:spPr>
          <a:xfrm flipV="1">
            <a:off x="96513" y="7834188"/>
            <a:ext cx="1391502" cy="1702143"/>
          </a:xfrm>
          <a:custGeom>
            <a:avLst/>
            <a:gdLst/>
            <a:ahLst/>
            <a:cxnLst/>
            <a:rect l="l" t="t" r="r" b="b"/>
            <a:pathLst>
              <a:path w="1391502" h="1702143">
                <a:moveTo>
                  <a:pt x="0" y="1702143"/>
                </a:moveTo>
                <a:lnTo>
                  <a:pt x="1391502" y="1702143"/>
                </a:lnTo>
                <a:lnTo>
                  <a:pt x="1391502" y="0"/>
                </a:lnTo>
                <a:lnTo>
                  <a:pt x="0" y="0"/>
                </a:lnTo>
                <a:lnTo>
                  <a:pt x="0" y="1702143"/>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3" name="TextBox 23"/>
          <p:cNvSpPr txBox="1"/>
          <p:nvPr/>
        </p:nvSpPr>
        <p:spPr>
          <a:xfrm>
            <a:off x="115563" y="1554115"/>
            <a:ext cx="8837788" cy="7121620"/>
          </a:xfrm>
          <a:prstGeom prst="rect">
            <a:avLst/>
          </a:prstGeom>
        </p:spPr>
        <p:txBody>
          <a:bodyPr lIns="0" tIns="0" rIns="0" bIns="0" rtlCol="0" anchor="t">
            <a:spAutoFit/>
          </a:bodyPr>
          <a:lstStyle/>
          <a:p>
            <a:pPr algn="ctr">
              <a:lnSpc>
                <a:spcPts val="3319"/>
              </a:lnSpc>
            </a:pPr>
            <a:endParaRPr dirty="0"/>
          </a:p>
          <a:p>
            <a:pPr algn="ctr">
              <a:lnSpc>
                <a:spcPts val="3319"/>
              </a:lnSpc>
              <a:spcBef>
                <a:spcPct val="0"/>
              </a:spcBef>
            </a:pPr>
            <a:r>
              <a:rPr lang="en-US" sz="2371" dirty="0">
                <a:solidFill>
                  <a:srgbClr val="000000"/>
                </a:solidFill>
                <a:latin typeface="Montserrat"/>
                <a:ea typeface="Montserrat"/>
                <a:cs typeface="Montserrat"/>
                <a:sym typeface="Montserrat"/>
              </a:rPr>
              <a:t>Therapeutic classrooms are welcoming, safe, inviting environments that cultivate belonging and learning through their design. </a:t>
            </a:r>
          </a:p>
          <a:p>
            <a:pPr algn="ctr">
              <a:lnSpc>
                <a:spcPts val="3319"/>
              </a:lnSpc>
              <a:spcBef>
                <a:spcPct val="0"/>
              </a:spcBef>
            </a:pPr>
            <a:endParaRPr lang="en-US" sz="2371" dirty="0">
              <a:solidFill>
                <a:srgbClr val="000000"/>
              </a:solidFill>
              <a:latin typeface="Montserrat"/>
              <a:ea typeface="Montserrat"/>
              <a:cs typeface="Montserrat"/>
              <a:sym typeface="Montserrat"/>
            </a:endParaRPr>
          </a:p>
          <a:p>
            <a:pPr algn="ctr">
              <a:lnSpc>
                <a:spcPts val="3319"/>
              </a:lnSpc>
              <a:spcBef>
                <a:spcPct val="0"/>
              </a:spcBef>
            </a:pPr>
            <a:r>
              <a:rPr lang="en-US" sz="2371" dirty="0">
                <a:solidFill>
                  <a:srgbClr val="000000"/>
                </a:solidFill>
                <a:latin typeface="Montserrat"/>
                <a:ea typeface="Montserrat"/>
                <a:cs typeface="Montserrat"/>
                <a:sym typeface="Montserrat"/>
              </a:rPr>
              <a:t>They calm stress hormones and increase feelings of emotional safety, whilst meeting the emotional and mental health needs of the children. </a:t>
            </a:r>
          </a:p>
          <a:p>
            <a:pPr algn="ctr">
              <a:lnSpc>
                <a:spcPts val="3319"/>
              </a:lnSpc>
              <a:spcBef>
                <a:spcPct val="0"/>
              </a:spcBef>
            </a:pPr>
            <a:endParaRPr lang="en-US" sz="2371" dirty="0">
              <a:solidFill>
                <a:srgbClr val="000000"/>
              </a:solidFill>
              <a:latin typeface="Montserrat"/>
              <a:ea typeface="Montserrat"/>
              <a:cs typeface="Montserrat"/>
              <a:sym typeface="Montserrat"/>
            </a:endParaRPr>
          </a:p>
          <a:p>
            <a:pPr algn="ctr">
              <a:lnSpc>
                <a:spcPts val="3319"/>
              </a:lnSpc>
              <a:spcBef>
                <a:spcPct val="0"/>
              </a:spcBef>
            </a:pPr>
            <a:r>
              <a:rPr lang="en-US" sz="2371" dirty="0">
                <a:solidFill>
                  <a:srgbClr val="000000"/>
                </a:solidFill>
                <a:latin typeface="Montserrat"/>
                <a:ea typeface="Montserrat"/>
                <a:cs typeface="Montserrat"/>
                <a:sym typeface="Montserrat"/>
              </a:rPr>
              <a:t>Therapeutic classrooms include calm spaces and flexible seating and allow children to work and play where they feel most comfortable. </a:t>
            </a:r>
          </a:p>
          <a:p>
            <a:pPr algn="ctr">
              <a:lnSpc>
                <a:spcPts val="3319"/>
              </a:lnSpc>
              <a:spcBef>
                <a:spcPct val="0"/>
              </a:spcBef>
            </a:pPr>
            <a:endParaRPr lang="en-US" sz="2371" dirty="0">
              <a:solidFill>
                <a:srgbClr val="000000"/>
              </a:solidFill>
              <a:latin typeface="Montserrat"/>
              <a:ea typeface="Montserrat"/>
              <a:cs typeface="Montserrat"/>
              <a:sym typeface="Montserrat"/>
            </a:endParaRPr>
          </a:p>
          <a:p>
            <a:pPr algn="ctr">
              <a:lnSpc>
                <a:spcPts val="3319"/>
              </a:lnSpc>
              <a:spcBef>
                <a:spcPct val="0"/>
              </a:spcBef>
            </a:pPr>
            <a:r>
              <a:rPr lang="en-US" sz="2371" dirty="0">
                <a:solidFill>
                  <a:srgbClr val="000000"/>
                </a:solidFill>
                <a:latin typeface="Montserrat"/>
                <a:ea typeface="Montserrat"/>
                <a:cs typeface="Montserrat"/>
                <a:sym typeface="Montserrat"/>
              </a:rPr>
              <a:t>Therapeutic classrooms are flexible spaces that promote communication and engagement, they are underpinned by evidence based research.</a:t>
            </a:r>
          </a:p>
          <a:p>
            <a:pPr algn="ctr">
              <a:lnSpc>
                <a:spcPts val="3319"/>
              </a:lnSpc>
              <a:spcBef>
                <a:spcPct val="0"/>
              </a:spcBef>
            </a:pPr>
            <a:endParaRPr lang="en-US" sz="2371" dirty="0">
              <a:solidFill>
                <a:srgbClr val="000000"/>
              </a:solidFill>
              <a:latin typeface="Montserrat"/>
              <a:ea typeface="Montserrat"/>
              <a:cs typeface="Montserrat"/>
              <a:sym typeface="Montserrat"/>
            </a:endParaRPr>
          </a:p>
        </p:txBody>
      </p:sp>
      <p:sp>
        <p:nvSpPr>
          <p:cNvPr id="24" name="TextBox 24"/>
          <p:cNvSpPr txBox="1"/>
          <p:nvPr/>
        </p:nvSpPr>
        <p:spPr>
          <a:xfrm>
            <a:off x="9169404" y="5608242"/>
            <a:ext cx="8353424" cy="572657"/>
          </a:xfrm>
          <a:prstGeom prst="rect">
            <a:avLst/>
          </a:prstGeom>
        </p:spPr>
        <p:txBody>
          <a:bodyPr wrap="square" lIns="0" tIns="0" rIns="0" bIns="0" rtlCol="0" anchor="t">
            <a:spAutoFit/>
          </a:bodyPr>
          <a:lstStyle/>
          <a:p>
            <a:pPr algn="ctr">
              <a:lnSpc>
                <a:spcPts val="4859"/>
              </a:lnSpc>
              <a:spcBef>
                <a:spcPct val="0"/>
              </a:spcBef>
            </a:pPr>
            <a:r>
              <a:rPr lang="en-US" sz="3200" dirty="0">
                <a:solidFill>
                  <a:srgbClr val="000000"/>
                </a:solidFill>
                <a:latin typeface="Montaser Arabic"/>
                <a:ea typeface="Montaser Arabic"/>
                <a:cs typeface="Montaser Arabic"/>
                <a:sym typeface="Montaser Arabic"/>
              </a:rPr>
              <a:t>Our </a:t>
            </a:r>
            <a:r>
              <a:rPr lang="en-US" sz="3200" dirty="0" err="1">
                <a:solidFill>
                  <a:srgbClr val="000000"/>
                </a:solidFill>
                <a:latin typeface="Montaser Arabic"/>
                <a:ea typeface="Montaser Arabic"/>
                <a:cs typeface="Montaser Arabic"/>
                <a:sym typeface="Montaser Arabic"/>
              </a:rPr>
              <a:t>Cosy</a:t>
            </a:r>
            <a:r>
              <a:rPr lang="en-US" sz="3200" dirty="0">
                <a:solidFill>
                  <a:srgbClr val="000000"/>
                </a:solidFill>
                <a:latin typeface="Montaser Arabic"/>
                <a:ea typeface="Montaser Arabic"/>
                <a:cs typeface="Montaser Arabic"/>
                <a:sym typeface="Montaser Arabic"/>
              </a:rPr>
              <a:t> Corner (Therapeutic Classroom)</a:t>
            </a:r>
          </a:p>
        </p:txBody>
      </p:sp>
      <p:sp>
        <p:nvSpPr>
          <p:cNvPr id="25" name="TextBox 25"/>
          <p:cNvSpPr txBox="1"/>
          <p:nvPr/>
        </p:nvSpPr>
        <p:spPr>
          <a:xfrm>
            <a:off x="9155454" y="1993835"/>
            <a:ext cx="4113758" cy="588105"/>
          </a:xfrm>
          <a:prstGeom prst="rect">
            <a:avLst/>
          </a:prstGeom>
        </p:spPr>
        <p:txBody>
          <a:bodyPr lIns="0" tIns="0" rIns="0" bIns="0" rtlCol="0" anchor="t">
            <a:spAutoFit/>
          </a:bodyPr>
          <a:lstStyle/>
          <a:p>
            <a:pPr algn="ctr">
              <a:lnSpc>
                <a:spcPts val="4859"/>
              </a:lnSpc>
              <a:spcBef>
                <a:spcPct val="0"/>
              </a:spcBef>
            </a:pPr>
            <a:r>
              <a:rPr lang="en-US" sz="3471">
                <a:solidFill>
                  <a:srgbClr val="000000"/>
                </a:solidFill>
                <a:latin typeface="Montaser Arabic"/>
                <a:ea typeface="Montaser Arabic"/>
                <a:cs typeface="Montaser Arabic"/>
                <a:sym typeface="Montaser Arabic"/>
              </a:rPr>
              <a:t>Our Sensory Room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9281169" y="2645119"/>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500849" y="556583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5070024" y="-54481"/>
            <a:ext cx="10878937" cy="10287000"/>
            <a:chOff x="0" y="0"/>
            <a:chExt cx="644678" cy="609600"/>
          </a:xfrm>
        </p:grpSpPr>
        <p:sp>
          <p:nvSpPr>
            <p:cNvPr id="5" name="Freeform 5"/>
            <p:cNvSpPr/>
            <p:nvPr/>
          </p:nvSpPr>
          <p:spPr>
            <a:xfrm>
              <a:off x="0" y="0"/>
              <a:ext cx="644678" cy="609600"/>
            </a:xfrm>
            <a:custGeom>
              <a:avLst/>
              <a:gdLst/>
              <a:ahLst/>
              <a:cxnLst/>
              <a:rect l="l" t="t" r="r" b="b"/>
              <a:pathLst>
                <a:path w="644678" h="609600">
                  <a:moveTo>
                    <a:pt x="203200" y="0"/>
                  </a:moveTo>
                  <a:lnTo>
                    <a:pt x="644678" y="0"/>
                  </a:lnTo>
                  <a:lnTo>
                    <a:pt x="441478" y="609600"/>
                  </a:lnTo>
                  <a:lnTo>
                    <a:pt x="0" y="609600"/>
                  </a:lnTo>
                  <a:lnTo>
                    <a:pt x="203200" y="0"/>
                  </a:lnTo>
                  <a:close/>
                </a:path>
              </a:pathLst>
            </a:custGeom>
            <a:solidFill>
              <a:srgbClr val="FFD700"/>
            </a:solidFill>
          </p:spPr>
        </p:sp>
        <p:sp>
          <p:nvSpPr>
            <p:cNvPr id="6" name="TextBox 6"/>
            <p:cNvSpPr txBox="1"/>
            <p:nvPr/>
          </p:nvSpPr>
          <p:spPr>
            <a:xfrm>
              <a:off x="101600" y="-66675"/>
              <a:ext cx="441478"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518709" y="54177"/>
            <a:ext cx="12485363" cy="1303133"/>
            <a:chOff x="0" y="0"/>
            <a:chExt cx="5840597" cy="609600"/>
          </a:xfrm>
        </p:grpSpPr>
        <p:sp>
          <p:nvSpPr>
            <p:cNvPr id="8" name="Freeform 8"/>
            <p:cNvSpPr/>
            <p:nvPr/>
          </p:nvSpPr>
          <p:spPr>
            <a:xfrm>
              <a:off x="0" y="0"/>
              <a:ext cx="5840597" cy="609600"/>
            </a:xfrm>
            <a:custGeom>
              <a:avLst/>
              <a:gdLst/>
              <a:ahLst/>
              <a:cxnLst/>
              <a:rect l="l" t="t" r="r" b="b"/>
              <a:pathLst>
                <a:path w="5840597" h="609600">
                  <a:moveTo>
                    <a:pt x="203200" y="0"/>
                  </a:moveTo>
                  <a:lnTo>
                    <a:pt x="5840597" y="0"/>
                  </a:lnTo>
                  <a:lnTo>
                    <a:pt x="5637397" y="609600"/>
                  </a:lnTo>
                  <a:lnTo>
                    <a:pt x="0" y="609600"/>
                  </a:lnTo>
                  <a:lnTo>
                    <a:pt x="203200" y="0"/>
                  </a:lnTo>
                  <a:close/>
                </a:path>
              </a:pathLst>
            </a:custGeom>
            <a:solidFill>
              <a:srgbClr val="03A94C"/>
            </a:solidFill>
          </p:spPr>
        </p:sp>
        <p:sp>
          <p:nvSpPr>
            <p:cNvPr id="9" name="TextBox 9"/>
            <p:cNvSpPr txBox="1"/>
            <p:nvPr/>
          </p:nvSpPr>
          <p:spPr>
            <a:xfrm>
              <a:off x="101600" y="-66675"/>
              <a:ext cx="5637397"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6139069" y="-2978337"/>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554354" y="1487328"/>
            <a:ext cx="3907574" cy="2378736"/>
          </a:xfrm>
          <a:custGeom>
            <a:avLst/>
            <a:gdLst/>
            <a:ahLst/>
            <a:cxnLst/>
            <a:rect l="l" t="t" r="r" b="b"/>
            <a:pathLst>
              <a:path w="3907574" h="2378736">
                <a:moveTo>
                  <a:pt x="0" y="0"/>
                </a:moveTo>
                <a:lnTo>
                  <a:pt x="3907574" y="0"/>
                </a:lnTo>
                <a:lnTo>
                  <a:pt x="3907574" y="2378736"/>
                </a:lnTo>
                <a:lnTo>
                  <a:pt x="0" y="2378736"/>
                </a:lnTo>
                <a:lnTo>
                  <a:pt x="0" y="0"/>
                </a:lnTo>
                <a:close/>
              </a:path>
            </a:pathLst>
          </a:custGeom>
          <a:blipFill>
            <a:blip r:embed="rId5"/>
            <a:stretch>
              <a:fillRect/>
            </a:stretch>
          </a:blipFill>
        </p:spPr>
      </p:sp>
      <p:sp>
        <p:nvSpPr>
          <p:cNvPr id="18" name="Freeform 18"/>
          <p:cNvSpPr/>
          <p:nvPr/>
        </p:nvSpPr>
        <p:spPr>
          <a:xfrm>
            <a:off x="13322377" y="2416659"/>
            <a:ext cx="4801341" cy="2898810"/>
          </a:xfrm>
          <a:custGeom>
            <a:avLst/>
            <a:gdLst/>
            <a:ahLst/>
            <a:cxnLst/>
            <a:rect l="l" t="t" r="r" b="b"/>
            <a:pathLst>
              <a:path w="4801341" h="2898810">
                <a:moveTo>
                  <a:pt x="0" y="0"/>
                </a:moveTo>
                <a:lnTo>
                  <a:pt x="4801342" y="0"/>
                </a:lnTo>
                <a:lnTo>
                  <a:pt x="4801342" y="2898810"/>
                </a:lnTo>
                <a:lnTo>
                  <a:pt x="0" y="2898810"/>
                </a:lnTo>
                <a:lnTo>
                  <a:pt x="0" y="0"/>
                </a:lnTo>
                <a:close/>
              </a:path>
            </a:pathLst>
          </a:custGeom>
          <a:blipFill>
            <a:blip r:embed="rId6"/>
            <a:stretch>
              <a:fillRect/>
            </a:stretch>
          </a:blipFill>
        </p:spPr>
      </p:sp>
      <p:sp>
        <p:nvSpPr>
          <p:cNvPr id="19" name="Freeform 19"/>
          <p:cNvSpPr/>
          <p:nvPr/>
        </p:nvSpPr>
        <p:spPr>
          <a:xfrm>
            <a:off x="261764" y="4691688"/>
            <a:ext cx="5144099" cy="2520608"/>
          </a:xfrm>
          <a:custGeom>
            <a:avLst/>
            <a:gdLst/>
            <a:ahLst/>
            <a:cxnLst/>
            <a:rect l="l" t="t" r="r" b="b"/>
            <a:pathLst>
              <a:path w="5144099" h="2520608">
                <a:moveTo>
                  <a:pt x="0" y="0"/>
                </a:moveTo>
                <a:lnTo>
                  <a:pt x="5144099" y="0"/>
                </a:lnTo>
                <a:lnTo>
                  <a:pt x="5144099" y="2520609"/>
                </a:lnTo>
                <a:lnTo>
                  <a:pt x="0" y="2520609"/>
                </a:lnTo>
                <a:lnTo>
                  <a:pt x="0" y="0"/>
                </a:lnTo>
                <a:close/>
              </a:path>
            </a:pathLst>
          </a:custGeom>
          <a:blipFill>
            <a:blip r:embed="rId7"/>
            <a:stretch>
              <a:fillRect/>
            </a:stretch>
          </a:blipFill>
        </p:spPr>
      </p:sp>
      <p:sp>
        <p:nvSpPr>
          <p:cNvPr id="20" name="Freeform 20"/>
          <p:cNvSpPr/>
          <p:nvPr/>
        </p:nvSpPr>
        <p:spPr>
          <a:xfrm>
            <a:off x="12796505" y="6950419"/>
            <a:ext cx="4604251" cy="2307881"/>
          </a:xfrm>
          <a:custGeom>
            <a:avLst/>
            <a:gdLst/>
            <a:ahLst/>
            <a:cxnLst/>
            <a:rect l="l" t="t" r="r" b="b"/>
            <a:pathLst>
              <a:path w="4604251" h="2307881">
                <a:moveTo>
                  <a:pt x="0" y="0"/>
                </a:moveTo>
                <a:lnTo>
                  <a:pt x="4604250" y="0"/>
                </a:lnTo>
                <a:lnTo>
                  <a:pt x="4604250" y="2307881"/>
                </a:lnTo>
                <a:lnTo>
                  <a:pt x="0" y="2307881"/>
                </a:lnTo>
                <a:lnTo>
                  <a:pt x="0" y="0"/>
                </a:lnTo>
                <a:close/>
              </a:path>
            </a:pathLst>
          </a:custGeom>
          <a:blipFill>
            <a:blip r:embed="rId8"/>
            <a:stretch>
              <a:fillRect/>
            </a:stretch>
          </a:blipFill>
        </p:spPr>
      </p:sp>
      <p:sp>
        <p:nvSpPr>
          <p:cNvPr id="21" name="TextBox 21"/>
          <p:cNvSpPr txBox="1"/>
          <p:nvPr/>
        </p:nvSpPr>
        <p:spPr>
          <a:xfrm>
            <a:off x="-672137" y="259771"/>
            <a:ext cx="11617826" cy="589905"/>
          </a:xfrm>
          <a:prstGeom prst="rect">
            <a:avLst/>
          </a:prstGeom>
        </p:spPr>
        <p:txBody>
          <a:bodyPr lIns="0" tIns="0" rIns="0" bIns="0" rtlCol="0" anchor="t">
            <a:spAutoFit/>
          </a:bodyPr>
          <a:lstStyle/>
          <a:p>
            <a:pPr algn="ctr">
              <a:lnSpc>
                <a:spcPts val="4610"/>
              </a:lnSpc>
              <a:spcBef>
                <a:spcPct val="0"/>
              </a:spcBef>
            </a:pPr>
            <a:r>
              <a:rPr lang="en-US" sz="3907" b="1" spc="218" dirty="0">
                <a:solidFill>
                  <a:srgbClr val="FFFFFF"/>
                </a:solidFill>
                <a:latin typeface="Montserrat Bold"/>
                <a:ea typeface="Montserrat Bold"/>
                <a:cs typeface="Montserrat Bold"/>
                <a:sym typeface="Montserrat Bold"/>
              </a:rPr>
              <a:t>      Useful Links and Support for Parents</a:t>
            </a:r>
          </a:p>
        </p:txBody>
      </p:sp>
      <p:sp>
        <p:nvSpPr>
          <p:cNvPr id="22" name="TextBox 22"/>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3" name="TextBox 23"/>
          <p:cNvSpPr txBox="1"/>
          <p:nvPr/>
        </p:nvSpPr>
        <p:spPr>
          <a:xfrm>
            <a:off x="5132920" y="1803364"/>
            <a:ext cx="7008152" cy="868570"/>
          </a:xfrm>
          <a:prstGeom prst="rect">
            <a:avLst/>
          </a:prstGeom>
        </p:spPr>
        <p:txBody>
          <a:bodyPr lIns="0" tIns="0" rIns="0" bIns="0" rtlCol="0" anchor="t">
            <a:spAutoFit/>
          </a:bodyPr>
          <a:lstStyle/>
          <a:p>
            <a:pPr algn="ctr">
              <a:lnSpc>
                <a:spcPts val="3512"/>
              </a:lnSpc>
              <a:spcBef>
                <a:spcPct val="0"/>
              </a:spcBef>
            </a:pPr>
            <a:r>
              <a:rPr lang="en-US" sz="2508">
                <a:solidFill>
                  <a:srgbClr val="000000"/>
                </a:solidFill>
                <a:latin typeface="Montaser Arabic"/>
                <a:ea typeface="Montaser Arabic"/>
                <a:cs typeface="Montaser Arabic"/>
                <a:sym typeface="Montaser Arabic"/>
              </a:rPr>
              <a:t>Our School Website - </a:t>
            </a:r>
            <a:r>
              <a:rPr lang="en-US" sz="2508" b="1" u="sng">
                <a:solidFill>
                  <a:srgbClr val="1C3F60"/>
                </a:solidFill>
                <a:latin typeface="Montaser Arabic Bold"/>
                <a:ea typeface="Montaser Arabic Bold"/>
                <a:cs typeface="Montaser Arabic Bold"/>
                <a:sym typeface="Montaser Arabic Bold"/>
                <a:hlinkClick r:id="rId9" tooltip="https://stpaulandsttimothys.com/send/"/>
              </a:rPr>
              <a:t>https://stpaulandsttimothys.com/send/</a:t>
            </a:r>
            <a:r>
              <a:rPr lang="en-US" sz="2508" b="1" u="sng">
                <a:solidFill>
                  <a:srgbClr val="000000"/>
                </a:solidFill>
                <a:latin typeface="Montaser Arabic Bold"/>
                <a:ea typeface="Montaser Arabic Bold"/>
                <a:cs typeface="Montaser Arabic Bold"/>
                <a:sym typeface="Montaser Arabic Bold"/>
                <a:hlinkClick r:id="rId9" tooltip="https://stpaulandsttimothys.com/send/"/>
              </a:rPr>
              <a:t> </a:t>
            </a:r>
          </a:p>
        </p:txBody>
      </p:sp>
      <p:sp>
        <p:nvSpPr>
          <p:cNvPr id="24" name="TextBox 24"/>
          <p:cNvSpPr txBox="1"/>
          <p:nvPr/>
        </p:nvSpPr>
        <p:spPr>
          <a:xfrm>
            <a:off x="7349352" y="3087913"/>
            <a:ext cx="6260704" cy="1736502"/>
          </a:xfrm>
          <a:prstGeom prst="rect">
            <a:avLst/>
          </a:prstGeom>
        </p:spPr>
        <p:txBody>
          <a:bodyPr lIns="0" tIns="0" rIns="0" bIns="0" rtlCol="0" anchor="t">
            <a:spAutoFit/>
          </a:bodyPr>
          <a:lstStyle/>
          <a:p>
            <a:pPr algn="ctr">
              <a:lnSpc>
                <a:spcPts val="3512"/>
              </a:lnSpc>
            </a:pPr>
            <a:r>
              <a:rPr lang="en-US" sz="2508">
                <a:solidFill>
                  <a:srgbClr val="0B1320"/>
                </a:solidFill>
                <a:latin typeface="Montaser Arabic"/>
                <a:ea typeface="Montaser Arabic"/>
                <a:cs typeface="Montaser Arabic"/>
                <a:sym typeface="Montaser Arabic"/>
              </a:rPr>
              <a:t>Eric – starting school</a:t>
            </a:r>
            <a:r>
              <a:rPr lang="en-US" sz="2508" b="1">
                <a:solidFill>
                  <a:srgbClr val="1C3F60"/>
                </a:solidFill>
                <a:latin typeface="Montaser Arabic Bold"/>
                <a:ea typeface="Montaser Arabic Bold"/>
                <a:cs typeface="Montaser Arabic Bold"/>
                <a:sym typeface="Montaser Arabic Bold"/>
              </a:rPr>
              <a:t> </a:t>
            </a:r>
            <a:r>
              <a:rPr lang="en-US" sz="2508" b="1" u="sng">
                <a:solidFill>
                  <a:srgbClr val="1C3F60"/>
                </a:solidFill>
                <a:latin typeface="Montaser Arabic Bold"/>
                <a:ea typeface="Montaser Arabic Bold"/>
                <a:cs typeface="Montaser Arabic Bold"/>
                <a:sym typeface="Montaser Arabic Bold"/>
                <a:hlinkClick r:id="rId10" tooltip="https://eric.org.uk/all-aboard-the-toilet-train-get-ready-for-school/"/>
              </a:rPr>
              <a:t>https://eric.org.uk/all-aboard-the-toilet-train-get-ready-for-school/</a:t>
            </a:r>
            <a:r>
              <a:rPr lang="en-US" sz="2508" b="1">
                <a:solidFill>
                  <a:srgbClr val="1C3F60"/>
                </a:solidFill>
                <a:latin typeface="Montaser Arabic Bold"/>
                <a:ea typeface="Montaser Arabic Bold"/>
                <a:cs typeface="Montaser Arabic Bold"/>
                <a:sym typeface="Montaser Arabic Bold"/>
              </a:rPr>
              <a:t> </a:t>
            </a:r>
          </a:p>
          <a:p>
            <a:pPr algn="ctr">
              <a:lnSpc>
                <a:spcPts val="3512"/>
              </a:lnSpc>
              <a:spcBef>
                <a:spcPct val="0"/>
              </a:spcBef>
            </a:pPr>
            <a:endParaRPr lang="en-US" sz="2508" b="1">
              <a:solidFill>
                <a:srgbClr val="1C3F60"/>
              </a:solidFill>
              <a:latin typeface="Montaser Arabic Bold"/>
              <a:ea typeface="Montaser Arabic Bold"/>
              <a:cs typeface="Montaser Arabic Bold"/>
              <a:sym typeface="Montaser Arabic Bold"/>
            </a:endParaRPr>
          </a:p>
        </p:txBody>
      </p:sp>
      <p:sp>
        <p:nvSpPr>
          <p:cNvPr id="25" name="TextBox 25"/>
          <p:cNvSpPr txBox="1"/>
          <p:nvPr/>
        </p:nvSpPr>
        <p:spPr>
          <a:xfrm>
            <a:off x="5892990" y="4919665"/>
            <a:ext cx="5271289" cy="2195572"/>
          </a:xfrm>
          <a:prstGeom prst="rect">
            <a:avLst/>
          </a:prstGeom>
        </p:spPr>
        <p:txBody>
          <a:bodyPr lIns="0" tIns="0" rIns="0" bIns="0" rtlCol="0" anchor="t">
            <a:spAutoFit/>
          </a:bodyPr>
          <a:lstStyle/>
          <a:p>
            <a:pPr algn="ctr">
              <a:lnSpc>
                <a:spcPts val="3512"/>
              </a:lnSpc>
            </a:pPr>
            <a:r>
              <a:rPr lang="en-US" sz="2508">
                <a:solidFill>
                  <a:srgbClr val="000000"/>
                </a:solidFill>
                <a:latin typeface="Montaser Arabic"/>
                <a:ea typeface="Montaser Arabic"/>
                <a:cs typeface="Montaser Arabic"/>
                <a:sym typeface="Montaser Arabic"/>
              </a:rPr>
              <a:t>Inclusion and diversity -</a:t>
            </a:r>
          </a:p>
          <a:p>
            <a:pPr algn="ctr">
              <a:lnSpc>
                <a:spcPts val="3512"/>
              </a:lnSpc>
            </a:pPr>
            <a:r>
              <a:rPr lang="en-US" sz="2508">
                <a:solidFill>
                  <a:srgbClr val="000000"/>
                </a:solidFill>
                <a:latin typeface="Montaser Arabic"/>
                <a:ea typeface="Montaser Arabic"/>
                <a:cs typeface="Montaser Arabic"/>
                <a:sym typeface="Montaser Arabic"/>
              </a:rPr>
              <a:t>IQM report link</a:t>
            </a:r>
            <a:r>
              <a:rPr lang="en-US" sz="2508" b="1">
                <a:solidFill>
                  <a:srgbClr val="000000"/>
                </a:solidFill>
                <a:latin typeface="Montaser Arabic Bold"/>
                <a:ea typeface="Montaser Arabic Bold"/>
                <a:cs typeface="Montaser Arabic Bold"/>
                <a:sym typeface="Montaser Arabic Bold"/>
              </a:rPr>
              <a:t> </a:t>
            </a:r>
            <a:r>
              <a:rPr lang="en-US" sz="2508" b="1" u="sng">
                <a:solidFill>
                  <a:srgbClr val="1C3F60"/>
                </a:solidFill>
                <a:latin typeface="Montaser Arabic Bold"/>
                <a:ea typeface="Montaser Arabic Bold"/>
                <a:cs typeface="Montaser Arabic Bold"/>
                <a:sym typeface="Montaser Arabic Bold"/>
                <a:hlinkClick r:id="rId11" tooltip="https://stpaulandsttimothys.com/equality/"/>
              </a:rPr>
              <a:t>https://stpaulandsttimothys.com/equality/</a:t>
            </a:r>
            <a:r>
              <a:rPr lang="en-US" sz="2508" b="1">
                <a:solidFill>
                  <a:srgbClr val="1C3F60"/>
                </a:solidFill>
                <a:latin typeface="Montaser Arabic Bold"/>
                <a:ea typeface="Montaser Arabic Bold"/>
                <a:cs typeface="Montaser Arabic Bold"/>
                <a:sym typeface="Montaser Arabic Bold"/>
              </a:rPr>
              <a:t> </a:t>
            </a:r>
          </a:p>
          <a:p>
            <a:pPr algn="ctr">
              <a:lnSpc>
                <a:spcPts val="3512"/>
              </a:lnSpc>
              <a:spcBef>
                <a:spcPct val="0"/>
              </a:spcBef>
            </a:pPr>
            <a:endParaRPr lang="en-US" sz="2508" b="1">
              <a:solidFill>
                <a:srgbClr val="1C3F60"/>
              </a:solidFill>
              <a:latin typeface="Montaser Arabic Bold"/>
              <a:ea typeface="Montaser Arabic Bold"/>
              <a:cs typeface="Montaser Arabic Bold"/>
              <a:sym typeface="Montaser Arabic Bold"/>
            </a:endParaRPr>
          </a:p>
        </p:txBody>
      </p:sp>
      <p:sp>
        <p:nvSpPr>
          <p:cNvPr id="26" name="TextBox 26"/>
          <p:cNvSpPr txBox="1"/>
          <p:nvPr/>
        </p:nvSpPr>
        <p:spPr>
          <a:xfrm>
            <a:off x="7349352" y="7212296"/>
            <a:ext cx="5271289" cy="1736502"/>
          </a:xfrm>
          <a:prstGeom prst="rect">
            <a:avLst/>
          </a:prstGeom>
        </p:spPr>
        <p:txBody>
          <a:bodyPr lIns="0" tIns="0" rIns="0" bIns="0" rtlCol="0" anchor="t">
            <a:spAutoFit/>
          </a:bodyPr>
          <a:lstStyle/>
          <a:p>
            <a:pPr algn="ctr">
              <a:lnSpc>
                <a:spcPts val="3512"/>
              </a:lnSpc>
            </a:pPr>
            <a:r>
              <a:rPr lang="en-US" sz="2508">
                <a:solidFill>
                  <a:srgbClr val="000000"/>
                </a:solidFill>
                <a:latin typeface="Montaser Arabic"/>
                <a:ea typeface="Montaser Arabic"/>
                <a:cs typeface="Montaser Arabic"/>
                <a:sym typeface="Montaser Arabic"/>
              </a:rPr>
              <a:t>Liverpool Parenting Newsletter</a:t>
            </a:r>
            <a:r>
              <a:rPr lang="en-US" sz="2508" b="1">
                <a:solidFill>
                  <a:srgbClr val="000000"/>
                </a:solidFill>
                <a:latin typeface="Montaser Arabic Bold"/>
                <a:ea typeface="Montaser Arabic Bold"/>
                <a:cs typeface="Montaser Arabic Bold"/>
                <a:sym typeface="Montaser Arabic Bold"/>
              </a:rPr>
              <a:t> </a:t>
            </a:r>
            <a:r>
              <a:rPr lang="en-US" sz="2508" b="1" u="sng">
                <a:solidFill>
                  <a:srgbClr val="1C3F60"/>
                </a:solidFill>
                <a:latin typeface="Montaser Arabic Bold"/>
                <a:ea typeface="Montaser Arabic Bold"/>
                <a:cs typeface="Montaser Arabic Bold"/>
                <a:sym typeface="Montaser Arabic Bold"/>
                <a:hlinkClick r:id="rId12" tooltip="https://sway.cloud.microsoft/08yxPiIEVp8SLduY?ref=Link"/>
              </a:rPr>
              <a:t>https://sway.cloud.microsoft/08yxPiIEVp8SLduY?ref=Link</a:t>
            </a:r>
            <a:r>
              <a:rPr lang="en-US" sz="2508" b="1">
                <a:solidFill>
                  <a:srgbClr val="000000"/>
                </a:solidFill>
                <a:latin typeface="Montaser Arabic Bold"/>
                <a:ea typeface="Montaser Arabic Bold"/>
                <a:cs typeface="Montaser Arabic Bold"/>
                <a:sym typeface="Montaser Arabic Bold"/>
              </a:rPr>
              <a:t> </a:t>
            </a:r>
          </a:p>
          <a:p>
            <a:pPr algn="ctr">
              <a:lnSpc>
                <a:spcPts val="3512"/>
              </a:lnSpc>
              <a:spcBef>
                <a:spcPct val="0"/>
              </a:spcBef>
            </a:pPr>
            <a:endParaRPr lang="en-US" sz="2508" b="1">
              <a:solidFill>
                <a:srgbClr val="000000"/>
              </a:solidFill>
              <a:latin typeface="Montaser Arabic Bold"/>
              <a:ea typeface="Montaser Arabic Bold"/>
              <a:cs typeface="Montaser Arabic Bold"/>
              <a:sym typeface="Montaser Arabic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6651001" y="130313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4463228"/>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608419" y="-1028700"/>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581447" y="0"/>
            <a:ext cx="7386764" cy="1303133"/>
            <a:chOff x="0" y="0"/>
            <a:chExt cx="3455495" cy="609600"/>
          </a:xfrm>
        </p:grpSpPr>
        <p:sp>
          <p:nvSpPr>
            <p:cNvPr id="8" name="Freeform 8"/>
            <p:cNvSpPr/>
            <p:nvPr/>
          </p:nvSpPr>
          <p:spPr>
            <a:xfrm>
              <a:off x="0" y="0"/>
              <a:ext cx="3455495" cy="609600"/>
            </a:xfrm>
            <a:custGeom>
              <a:avLst/>
              <a:gdLst/>
              <a:ahLst/>
              <a:cxnLst/>
              <a:rect l="l" t="t" r="r" b="b"/>
              <a:pathLst>
                <a:path w="3455495" h="609600">
                  <a:moveTo>
                    <a:pt x="203200" y="0"/>
                  </a:moveTo>
                  <a:lnTo>
                    <a:pt x="3455495" y="0"/>
                  </a:lnTo>
                  <a:lnTo>
                    <a:pt x="3252295" y="609600"/>
                  </a:lnTo>
                  <a:lnTo>
                    <a:pt x="0" y="609600"/>
                  </a:lnTo>
                  <a:lnTo>
                    <a:pt x="203200" y="0"/>
                  </a:lnTo>
                  <a:close/>
                </a:path>
              </a:pathLst>
            </a:custGeom>
            <a:solidFill>
              <a:srgbClr val="03A94C"/>
            </a:solidFill>
          </p:spPr>
        </p:sp>
        <p:sp>
          <p:nvSpPr>
            <p:cNvPr id="9" name="TextBox 9"/>
            <p:cNvSpPr txBox="1"/>
            <p:nvPr/>
          </p:nvSpPr>
          <p:spPr>
            <a:xfrm>
              <a:off x="101600" y="-85725"/>
              <a:ext cx="3252295" cy="695325"/>
            </a:xfrm>
            <a:prstGeom prst="rect">
              <a:avLst/>
            </a:prstGeom>
          </p:spPr>
          <p:txBody>
            <a:bodyPr lIns="50800" tIns="50800" rIns="50800" bIns="50800" rtlCol="0" anchor="ctr"/>
            <a:lstStyle/>
            <a:p>
              <a:pPr algn="ctr">
                <a:lnSpc>
                  <a:spcPts val="6679"/>
                </a:lnSpc>
              </a:pPr>
              <a:r>
                <a:rPr lang="en-US" sz="4771" b="1">
                  <a:solidFill>
                    <a:srgbClr val="FFFFFF"/>
                  </a:solidFill>
                  <a:latin typeface="Montserrat Bold"/>
                  <a:ea typeface="Montserrat Bold"/>
                  <a:cs typeface="Montserrat Bold"/>
                  <a:sym typeface="Montserrat Bold"/>
                </a:rPr>
                <a:t>Information Packs</a:t>
              </a:r>
            </a:p>
          </p:txBody>
        </p:sp>
      </p:grpSp>
      <p:grpSp>
        <p:nvGrpSpPr>
          <p:cNvPr id="10" name="Group 10"/>
          <p:cNvGrpSpPr/>
          <p:nvPr/>
        </p:nvGrpSpPr>
        <p:grpSpPr>
          <a:xfrm>
            <a:off x="14632077" y="-3257972"/>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rot="1443826">
            <a:off x="13199654" y="2984132"/>
            <a:ext cx="3504917" cy="4993218"/>
          </a:xfrm>
          <a:custGeom>
            <a:avLst/>
            <a:gdLst/>
            <a:ahLst/>
            <a:cxnLst/>
            <a:rect l="l" t="t" r="r" b="b"/>
            <a:pathLst>
              <a:path w="3504917" h="4993218">
                <a:moveTo>
                  <a:pt x="0" y="0"/>
                </a:moveTo>
                <a:lnTo>
                  <a:pt x="3504917" y="0"/>
                </a:lnTo>
                <a:lnTo>
                  <a:pt x="3504917" y="4993218"/>
                </a:lnTo>
                <a:lnTo>
                  <a:pt x="0" y="4993218"/>
                </a:lnTo>
                <a:lnTo>
                  <a:pt x="0" y="0"/>
                </a:lnTo>
                <a:close/>
              </a:path>
            </a:pathLst>
          </a:custGeom>
          <a:blipFill>
            <a:blip r:embed="rId5"/>
            <a:stretch>
              <a:fillRect/>
            </a:stretch>
          </a:blipFill>
        </p:spPr>
      </p:sp>
      <p:sp>
        <p:nvSpPr>
          <p:cNvPr id="18" name="Freeform 18"/>
          <p:cNvSpPr/>
          <p:nvPr/>
        </p:nvSpPr>
        <p:spPr>
          <a:xfrm>
            <a:off x="10730613" y="2352754"/>
            <a:ext cx="3488107" cy="4650810"/>
          </a:xfrm>
          <a:custGeom>
            <a:avLst/>
            <a:gdLst/>
            <a:ahLst/>
            <a:cxnLst/>
            <a:rect l="l" t="t" r="r" b="b"/>
            <a:pathLst>
              <a:path w="3488107" h="4650810">
                <a:moveTo>
                  <a:pt x="0" y="0"/>
                </a:moveTo>
                <a:lnTo>
                  <a:pt x="3488108" y="0"/>
                </a:lnTo>
                <a:lnTo>
                  <a:pt x="3488108" y="4650810"/>
                </a:lnTo>
                <a:lnTo>
                  <a:pt x="0" y="4650810"/>
                </a:lnTo>
                <a:lnTo>
                  <a:pt x="0" y="0"/>
                </a:lnTo>
                <a:close/>
              </a:path>
            </a:pathLst>
          </a:custGeom>
          <a:blipFill>
            <a:blip r:embed="rId6"/>
            <a:stretch>
              <a:fillRect/>
            </a:stretch>
          </a:blipFill>
        </p:spPr>
      </p:sp>
      <p:sp>
        <p:nvSpPr>
          <p:cNvPr id="19" name="Freeform 19"/>
          <p:cNvSpPr/>
          <p:nvPr/>
        </p:nvSpPr>
        <p:spPr>
          <a:xfrm rot="-1142530">
            <a:off x="7864030" y="3140270"/>
            <a:ext cx="3369619" cy="4492825"/>
          </a:xfrm>
          <a:custGeom>
            <a:avLst/>
            <a:gdLst/>
            <a:ahLst/>
            <a:cxnLst/>
            <a:rect l="l" t="t" r="r" b="b"/>
            <a:pathLst>
              <a:path w="3369619" h="4492825">
                <a:moveTo>
                  <a:pt x="0" y="0"/>
                </a:moveTo>
                <a:lnTo>
                  <a:pt x="3369619" y="0"/>
                </a:lnTo>
                <a:lnTo>
                  <a:pt x="3369619" y="4492825"/>
                </a:lnTo>
                <a:lnTo>
                  <a:pt x="0" y="4492825"/>
                </a:lnTo>
                <a:lnTo>
                  <a:pt x="0" y="0"/>
                </a:lnTo>
                <a:close/>
              </a:path>
            </a:pathLst>
          </a:custGeom>
          <a:blipFill>
            <a:blip r:embed="rId7"/>
            <a:stretch>
              <a:fillRect/>
            </a:stretch>
          </a:blipFill>
        </p:spPr>
      </p:sp>
      <p:sp>
        <p:nvSpPr>
          <p:cNvPr id="20" name="TextBox 20"/>
          <p:cNvSpPr txBox="1"/>
          <p:nvPr/>
        </p:nvSpPr>
        <p:spPr>
          <a:xfrm>
            <a:off x="6893841" y="1648267"/>
            <a:ext cx="10880231" cy="533037"/>
          </a:xfrm>
          <a:prstGeom prst="rect">
            <a:avLst/>
          </a:prstGeom>
        </p:spPr>
        <p:txBody>
          <a:bodyPr lIns="0" tIns="0" rIns="0" bIns="0" rtlCol="0" anchor="t">
            <a:spAutoFit/>
          </a:bodyPr>
          <a:lstStyle/>
          <a:p>
            <a:pPr marL="0" lvl="0" indent="0" algn="ctr">
              <a:lnSpc>
                <a:spcPts val="4256"/>
              </a:lnSpc>
              <a:spcBef>
                <a:spcPct val="0"/>
              </a:spcBef>
            </a:pPr>
            <a:r>
              <a:rPr lang="en-US" sz="3607" b="1" spc="202">
                <a:solidFill>
                  <a:srgbClr val="FE717B"/>
                </a:solidFill>
                <a:latin typeface="Montserrat Bold"/>
                <a:ea typeface="Montserrat Bold"/>
                <a:cs typeface="Montserrat Bold"/>
                <a:sym typeface="Montserrat Bold"/>
              </a:rPr>
              <a:t>Complete and return forms by </a:t>
            </a:r>
            <a:r>
              <a:rPr lang="en-US" sz="3607" b="1" u="sng" spc="202">
                <a:solidFill>
                  <a:srgbClr val="FE717B"/>
                </a:solidFill>
                <a:latin typeface="Montserrat Bold"/>
                <a:ea typeface="Montserrat Bold"/>
                <a:cs typeface="Montserrat Bold"/>
                <a:sym typeface="Montserrat Bold"/>
              </a:rPr>
              <a:t>21st May.</a:t>
            </a:r>
          </a:p>
        </p:txBody>
      </p:sp>
      <p:sp>
        <p:nvSpPr>
          <p:cNvPr id="21" name="TextBox 21"/>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2" name="TextBox 22"/>
          <p:cNvSpPr txBox="1"/>
          <p:nvPr/>
        </p:nvSpPr>
        <p:spPr>
          <a:xfrm>
            <a:off x="447441" y="4100952"/>
            <a:ext cx="6203560" cy="3563715"/>
          </a:xfrm>
          <a:prstGeom prst="rect">
            <a:avLst/>
          </a:prstGeom>
        </p:spPr>
        <p:txBody>
          <a:bodyPr lIns="0" tIns="0" rIns="0" bIns="0" rtlCol="0" anchor="t">
            <a:spAutoFit/>
          </a:bodyPr>
          <a:lstStyle/>
          <a:p>
            <a:pPr algn="l">
              <a:lnSpc>
                <a:spcPts val="3599"/>
              </a:lnSpc>
            </a:pPr>
            <a:r>
              <a:rPr lang="en-US" sz="2571" b="1" spc="2">
                <a:solidFill>
                  <a:srgbClr val="000000"/>
                </a:solidFill>
                <a:latin typeface="Montserrat Bold"/>
                <a:ea typeface="Montserrat Bold"/>
                <a:cs typeface="Montserrat Bold"/>
                <a:sym typeface="Montserrat Bold"/>
              </a:rPr>
              <a:t>Emergency Contacts</a:t>
            </a:r>
            <a:r>
              <a:rPr lang="en-US" sz="2571" spc="2">
                <a:solidFill>
                  <a:srgbClr val="000000"/>
                </a:solidFill>
                <a:latin typeface="Montserrat"/>
                <a:ea typeface="Montserrat"/>
                <a:cs typeface="Montserrat"/>
                <a:sym typeface="Montserrat"/>
              </a:rPr>
              <a:t> - Any changes, let us know</a:t>
            </a:r>
          </a:p>
          <a:p>
            <a:pPr marL="555137" lvl="1" indent="-277569" algn="l">
              <a:lnSpc>
                <a:spcPts val="3599"/>
              </a:lnSpc>
              <a:buFont typeface="Arial"/>
              <a:buChar char="•"/>
            </a:pPr>
            <a:r>
              <a:rPr lang="en-US" sz="2571">
                <a:solidFill>
                  <a:srgbClr val="000000"/>
                </a:solidFill>
                <a:latin typeface="Montserrat"/>
                <a:ea typeface="Montserrat"/>
                <a:cs typeface="Montserrat"/>
                <a:sym typeface="Montserrat"/>
              </a:rPr>
              <a:t>List in preference.</a:t>
            </a:r>
          </a:p>
          <a:p>
            <a:pPr marL="555137" lvl="1" indent="-277569" algn="l">
              <a:lnSpc>
                <a:spcPts val="3599"/>
              </a:lnSpc>
              <a:buFont typeface="Arial"/>
              <a:buChar char="•"/>
            </a:pPr>
            <a:r>
              <a:rPr lang="en-US" sz="2571">
                <a:solidFill>
                  <a:srgbClr val="000000"/>
                </a:solidFill>
                <a:latin typeface="Montserrat"/>
                <a:ea typeface="Montserrat"/>
                <a:cs typeface="Montserrat"/>
                <a:sym typeface="Montserrat"/>
              </a:rPr>
              <a:t>Include people who will be able to pick up your child.</a:t>
            </a:r>
          </a:p>
          <a:p>
            <a:pPr marL="555137" lvl="1" indent="-277569" algn="l">
              <a:lnSpc>
                <a:spcPts val="3599"/>
              </a:lnSpc>
              <a:buFont typeface="Arial"/>
              <a:buChar char="•"/>
            </a:pPr>
            <a:r>
              <a:rPr lang="en-US" sz="2571">
                <a:solidFill>
                  <a:srgbClr val="000000"/>
                </a:solidFill>
                <a:latin typeface="Montserrat"/>
                <a:ea typeface="Montserrat"/>
                <a:cs typeface="Montserrat"/>
                <a:sym typeface="Montserrat"/>
              </a:rPr>
              <a:t>Please call if someone different is picking up your child.</a:t>
            </a:r>
          </a:p>
          <a:p>
            <a:pPr algn="l">
              <a:lnSpc>
                <a:spcPts val="3599"/>
              </a:lnSpc>
            </a:pPr>
            <a:endParaRPr lang="en-US" sz="2571">
              <a:solidFill>
                <a:srgbClr val="000000"/>
              </a:solidFill>
              <a:latin typeface="Montserrat"/>
              <a:ea typeface="Montserrat"/>
              <a:cs typeface="Montserrat"/>
              <a:sym typeface="Montserrat"/>
            </a:endParaRPr>
          </a:p>
        </p:txBody>
      </p:sp>
      <p:sp>
        <p:nvSpPr>
          <p:cNvPr id="23" name="TextBox 23"/>
          <p:cNvSpPr txBox="1"/>
          <p:nvPr/>
        </p:nvSpPr>
        <p:spPr>
          <a:xfrm>
            <a:off x="447441" y="1226933"/>
            <a:ext cx="5345906" cy="3754215"/>
          </a:xfrm>
          <a:prstGeom prst="rect">
            <a:avLst/>
          </a:prstGeom>
        </p:spPr>
        <p:txBody>
          <a:bodyPr lIns="0" tIns="0" rIns="0" bIns="0" rtlCol="0" anchor="t">
            <a:spAutoFit/>
          </a:bodyPr>
          <a:lstStyle/>
          <a:p>
            <a:pPr algn="l">
              <a:lnSpc>
                <a:spcPts val="3599"/>
              </a:lnSpc>
            </a:pPr>
            <a:endParaRPr/>
          </a:p>
          <a:p>
            <a:pPr algn="l">
              <a:lnSpc>
                <a:spcPts val="3599"/>
              </a:lnSpc>
            </a:pPr>
            <a:r>
              <a:rPr lang="en-US" sz="2571" b="1" spc="2">
                <a:solidFill>
                  <a:srgbClr val="000000"/>
                </a:solidFill>
                <a:latin typeface="Montserrat Bold"/>
                <a:ea typeface="Montserrat Bold"/>
                <a:cs typeface="Montserrat Bold"/>
                <a:sym typeface="Montserrat Bold"/>
              </a:rPr>
              <a:t>Forms:</a:t>
            </a:r>
          </a:p>
          <a:p>
            <a:pPr marL="555137" lvl="1" indent="-277569" algn="l">
              <a:lnSpc>
                <a:spcPts val="3959"/>
              </a:lnSpc>
              <a:buFont typeface="Arial"/>
              <a:buChar char="•"/>
            </a:pPr>
            <a:r>
              <a:rPr lang="en-US" sz="2571">
                <a:solidFill>
                  <a:srgbClr val="000000"/>
                </a:solidFill>
                <a:latin typeface="Montserrat"/>
                <a:ea typeface="Montserrat"/>
                <a:cs typeface="Montserrat"/>
                <a:sym typeface="Montserrat"/>
              </a:rPr>
              <a:t>Confidential Admission Form</a:t>
            </a:r>
          </a:p>
          <a:p>
            <a:pPr marL="555137" lvl="1" indent="-277569" algn="l">
              <a:lnSpc>
                <a:spcPts val="3959"/>
              </a:lnSpc>
              <a:buFont typeface="Arial"/>
              <a:buChar char="•"/>
            </a:pPr>
            <a:r>
              <a:rPr lang="en-US" sz="2571">
                <a:solidFill>
                  <a:srgbClr val="000000"/>
                </a:solidFill>
                <a:latin typeface="Montserrat"/>
                <a:ea typeface="Montserrat"/>
                <a:cs typeface="Montserrat"/>
                <a:sym typeface="Montserrat"/>
              </a:rPr>
              <a:t>Consent Forms</a:t>
            </a:r>
          </a:p>
          <a:p>
            <a:pPr marL="555137" lvl="1" indent="-277569" algn="l">
              <a:lnSpc>
                <a:spcPts val="3959"/>
              </a:lnSpc>
              <a:buFont typeface="Arial"/>
              <a:buChar char="•"/>
            </a:pPr>
            <a:r>
              <a:rPr lang="en-US" sz="2571">
                <a:solidFill>
                  <a:srgbClr val="000000"/>
                </a:solidFill>
                <a:latin typeface="Montserrat"/>
                <a:ea typeface="Montserrat"/>
                <a:cs typeface="Montserrat"/>
                <a:sym typeface="Montserrat"/>
              </a:rPr>
              <a:t>School Meals</a:t>
            </a:r>
          </a:p>
          <a:p>
            <a:pPr marL="555137" lvl="1" indent="-277569" algn="l">
              <a:lnSpc>
                <a:spcPts val="3959"/>
              </a:lnSpc>
              <a:buFont typeface="Arial"/>
              <a:buChar char="•"/>
            </a:pPr>
            <a:r>
              <a:rPr lang="en-US" sz="2571">
                <a:solidFill>
                  <a:srgbClr val="000000"/>
                </a:solidFill>
                <a:latin typeface="Montserrat"/>
                <a:ea typeface="Montserrat"/>
                <a:cs typeface="Montserrat"/>
                <a:sym typeface="Montserrat"/>
              </a:rPr>
              <a:t>Snack and Milk</a:t>
            </a:r>
          </a:p>
          <a:p>
            <a:pPr algn="l">
              <a:lnSpc>
                <a:spcPts val="3599"/>
              </a:lnSpc>
              <a:spcBef>
                <a:spcPct val="0"/>
              </a:spcBef>
            </a:pPr>
            <a:endParaRPr lang="en-US" sz="2571">
              <a:solidFill>
                <a:srgbClr val="000000"/>
              </a:solidFill>
              <a:latin typeface="Montserrat"/>
              <a:ea typeface="Montserrat"/>
              <a:cs typeface="Montserrat"/>
              <a:sym typeface="Montserrat"/>
            </a:endParaRPr>
          </a:p>
          <a:p>
            <a:pPr algn="l">
              <a:lnSpc>
                <a:spcPts val="3599"/>
              </a:lnSpc>
              <a:spcBef>
                <a:spcPct val="0"/>
              </a:spcBef>
            </a:pPr>
            <a:endParaRPr lang="en-US" sz="2571">
              <a:solidFill>
                <a:srgbClr val="00000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1169" y="2645119"/>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500849" y="556583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5077804" y="215276"/>
            <a:ext cx="10878937" cy="10287000"/>
            <a:chOff x="0" y="0"/>
            <a:chExt cx="644678" cy="609600"/>
          </a:xfrm>
        </p:grpSpPr>
        <p:sp>
          <p:nvSpPr>
            <p:cNvPr id="5" name="Freeform 5"/>
            <p:cNvSpPr/>
            <p:nvPr/>
          </p:nvSpPr>
          <p:spPr>
            <a:xfrm>
              <a:off x="0" y="0"/>
              <a:ext cx="644678" cy="609600"/>
            </a:xfrm>
            <a:custGeom>
              <a:avLst/>
              <a:gdLst/>
              <a:ahLst/>
              <a:cxnLst/>
              <a:rect l="l" t="t" r="r" b="b"/>
              <a:pathLst>
                <a:path w="644678" h="609600">
                  <a:moveTo>
                    <a:pt x="203200" y="0"/>
                  </a:moveTo>
                  <a:lnTo>
                    <a:pt x="644678" y="0"/>
                  </a:lnTo>
                  <a:lnTo>
                    <a:pt x="441478" y="609600"/>
                  </a:lnTo>
                  <a:lnTo>
                    <a:pt x="0" y="609600"/>
                  </a:lnTo>
                  <a:lnTo>
                    <a:pt x="203200" y="0"/>
                  </a:lnTo>
                  <a:close/>
                </a:path>
              </a:pathLst>
            </a:custGeom>
            <a:solidFill>
              <a:srgbClr val="FFD700"/>
            </a:solidFill>
          </p:spPr>
        </p:sp>
        <p:sp>
          <p:nvSpPr>
            <p:cNvPr id="6" name="TextBox 6"/>
            <p:cNvSpPr txBox="1"/>
            <p:nvPr/>
          </p:nvSpPr>
          <p:spPr>
            <a:xfrm>
              <a:off x="101600" y="-66675"/>
              <a:ext cx="441478"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337231" y="-43070"/>
            <a:ext cx="10624231" cy="1303133"/>
            <a:chOff x="0" y="0"/>
            <a:chExt cx="5840597" cy="609600"/>
          </a:xfrm>
        </p:grpSpPr>
        <p:sp>
          <p:nvSpPr>
            <p:cNvPr id="8" name="Freeform 8"/>
            <p:cNvSpPr/>
            <p:nvPr/>
          </p:nvSpPr>
          <p:spPr>
            <a:xfrm>
              <a:off x="0" y="0"/>
              <a:ext cx="5840597" cy="609600"/>
            </a:xfrm>
            <a:custGeom>
              <a:avLst/>
              <a:gdLst/>
              <a:ahLst/>
              <a:cxnLst/>
              <a:rect l="l" t="t" r="r" b="b"/>
              <a:pathLst>
                <a:path w="5840597" h="609600">
                  <a:moveTo>
                    <a:pt x="203200" y="0"/>
                  </a:moveTo>
                  <a:lnTo>
                    <a:pt x="5840597" y="0"/>
                  </a:lnTo>
                  <a:lnTo>
                    <a:pt x="5637397" y="609600"/>
                  </a:lnTo>
                  <a:lnTo>
                    <a:pt x="0" y="609600"/>
                  </a:lnTo>
                  <a:lnTo>
                    <a:pt x="203200" y="0"/>
                  </a:lnTo>
                  <a:close/>
                </a:path>
              </a:pathLst>
            </a:custGeom>
            <a:solidFill>
              <a:srgbClr val="03A94C"/>
            </a:solidFill>
          </p:spPr>
          <p:txBody>
            <a:bodyPr/>
            <a:lstStyle/>
            <a:p>
              <a:endParaRPr lang="en-GB" dirty="0"/>
            </a:p>
          </p:txBody>
        </p:sp>
        <p:sp>
          <p:nvSpPr>
            <p:cNvPr id="9" name="TextBox 9"/>
            <p:cNvSpPr txBox="1"/>
            <p:nvPr/>
          </p:nvSpPr>
          <p:spPr>
            <a:xfrm>
              <a:off x="101600" y="-66675"/>
              <a:ext cx="5637397"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6139069" y="-2978337"/>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21" name="TextBox 21"/>
          <p:cNvSpPr txBox="1"/>
          <p:nvPr/>
        </p:nvSpPr>
        <p:spPr>
          <a:xfrm>
            <a:off x="-990600" y="410572"/>
            <a:ext cx="11617826" cy="590949"/>
          </a:xfrm>
          <a:prstGeom prst="rect">
            <a:avLst/>
          </a:prstGeom>
        </p:spPr>
        <p:txBody>
          <a:bodyPr lIns="0" tIns="0" rIns="0" bIns="0" rtlCol="0" anchor="t">
            <a:spAutoFit/>
          </a:bodyPr>
          <a:lstStyle/>
          <a:p>
            <a:pPr algn="ctr">
              <a:lnSpc>
                <a:spcPts val="4610"/>
              </a:lnSpc>
              <a:spcBef>
                <a:spcPct val="0"/>
              </a:spcBef>
            </a:pPr>
            <a:r>
              <a:rPr lang="en-US" sz="3907" b="1" spc="218" dirty="0">
                <a:solidFill>
                  <a:srgbClr val="FFFFFF"/>
                </a:solidFill>
                <a:latin typeface="Montserrat Bold"/>
                <a:ea typeface="Montserrat Bold"/>
                <a:cs typeface="Montserrat Bold"/>
                <a:sym typeface="Montserrat Bold"/>
              </a:rPr>
              <a:t> School Meals and Pupil Premium</a:t>
            </a:r>
          </a:p>
        </p:txBody>
      </p:sp>
      <p:sp>
        <p:nvSpPr>
          <p:cNvPr id="22" name="TextBox 22"/>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9" name="TextBox 24">
            <a:extLst>
              <a:ext uri="{FF2B5EF4-FFF2-40B4-BE49-F238E27FC236}">
                <a16:creationId xmlns:a16="http://schemas.microsoft.com/office/drawing/2014/main" id="{738D1052-C3F4-4B1A-BD35-0963C2313C6A}"/>
              </a:ext>
            </a:extLst>
          </p:cNvPr>
          <p:cNvSpPr txBox="1"/>
          <p:nvPr/>
        </p:nvSpPr>
        <p:spPr>
          <a:xfrm>
            <a:off x="934570" y="1565653"/>
            <a:ext cx="11617826" cy="2736070"/>
          </a:xfrm>
          <a:prstGeom prst="rect">
            <a:avLst/>
          </a:prstGeom>
        </p:spPr>
        <p:txBody>
          <a:bodyPr wrap="square" lIns="0" tIns="0" rIns="0" bIns="0" rtlCol="0" anchor="t">
            <a:spAutoFit/>
          </a:bodyPr>
          <a:lstStyle/>
          <a:p>
            <a:pPr algn="l">
              <a:lnSpc>
                <a:spcPts val="3599"/>
              </a:lnSpc>
            </a:pPr>
            <a:r>
              <a:rPr lang="en-US" sz="2571" b="1" spc="2" dirty="0">
                <a:solidFill>
                  <a:srgbClr val="000000"/>
                </a:solidFill>
                <a:latin typeface="Montserrat Bold"/>
                <a:ea typeface="Montserrat Bold"/>
                <a:cs typeface="Montserrat Bold"/>
                <a:sym typeface="Montserrat Bold"/>
              </a:rPr>
              <a:t>School Meals</a:t>
            </a:r>
          </a:p>
          <a:p>
            <a:pPr marL="555137" lvl="1" indent="-277569" algn="l">
              <a:lnSpc>
                <a:spcPts val="3599"/>
              </a:lnSpc>
              <a:buFont typeface="Arial"/>
              <a:buChar char="•"/>
            </a:pPr>
            <a:r>
              <a:rPr lang="en-US" sz="2571" spc="2" dirty="0">
                <a:solidFill>
                  <a:srgbClr val="000000"/>
                </a:solidFill>
                <a:latin typeface="Montserrat"/>
                <a:ea typeface="Montserrat"/>
                <a:cs typeface="Montserrat"/>
                <a:sym typeface="Montserrat"/>
              </a:rPr>
              <a:t>Our School dinners are healthy, nutritious and cooked fresh.</a:t>
            </a:r>
          </a:p>
          <a:p>
            <a:pPr marL="555137" lvl="1" indent="-277569" algn="l">
              <a:lnSpc>
                <a:spcPts val="3599"/>
              </a:lnSpc>
              <a:buFont typeface="Arial"/>
              <a:buChar char="•"/>
            </a:pPr>
            <a:r>
              <a:rPr lang="en-US" sz="2571" spc="2" dirty="0">
                <a:solidFill>
                  <a:srgbClr val="000000"/>
                </a:solidFill>
                <a:latin typeface="Montserrat"/>
                <a:ea typeface="Montserrat"/>
                <a:cs typeface="Montserrat"/>
                <a:sym typeface="Montserrat"/>
              </a:rPr>
              <a:t>Allergies and special dietary requirements can be reviewed with the cook.</a:t>
            </a:r>
          </a:p>
          <a:p>
            <a:pPr marL="555137" lvl="1" indent="-277569" algn="l">
              <a:lnSpc>
                <a:spcPts val="3599"/>
              </a:lnSpc>
              <a:spcBef>
                <a:spcPct val="0"/>
              </a:spcBef>
              <a:buFont typeface="Arial"/>
              <a:buChar char="•"/>
            </a:pPr>
            <a:r>
              <a:rPr lang="en-US" sz="2571" spc="2" dirty="0">
                <a:solidFill>
                  <a:srgbClr val="000000"/>
                </a:solidFill>
                <a:latin typeface="Montserrat"/>
                <a:ea typeface="Montserrat"/>
                <a:cs typeface="Montserrat"/>
                <a:sym typeface="Montserrat"/>
              </a:rPr>
              <a:t>All children can receive a meal free of charge.</a:t>
            </a:r>
          </a:p>
          <a:p>
            <a:pPr algn="l">
              <a:lnSpc>
                <a:spcPts val="3599"/>
              </a:lnSpc>
              <a:spcBef>
                <a:spcPct val="0"/>
              </a:spcBef>
            </a:pPr>
            <a:endParaRPr lang="en-US" sz="2571" spc="2" dirty="0">
              <a:solidFill>
                <a:srgbClr val="000000"/>
              </a:solidFill>
              <a:latin typeface="Montserrat"/>
              <a:ea typeface="Montserrat"/>
              <a:cs typeface="Montserrat"/>
              <a:sym typeface="Montserrat"/>
            </a:endParaRPr>
          </a:p>
        </p:txBody>
      </p:sp>
      <p:sp>
        <p:nvSpPr>
          <p:cNvPr id="20" name="TextBox 19">
            <a:extLst>
              <a:ext uri="{FF2B5EF4-FFF2-40B4-BE49-F238E27FC236}">
                <a16:creationId xmlns:a16="http://schemas.microsoft.com/office/drawing/2014/main" id="{ABE5EF7C-2EC9-4362-B0F1-F3CD8122F8F9}"/>
              </a:ext>
            </a:extLst>
          </p:cNvPr>
          <p:cNvSpPr txBox="1"/>
          <p:nvPr/>
        </p:nvSpPr>
        <p:spPr>
          <a:xfrm>
            <a:off x="0" y="5451445"/>
            <a:ext cx="10058400"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
        <p:nvSpPr>
          <p:cNvPr id="26" name="TextBox 24">
            <a:extLst>
              <a:ext uri="{FF2B5EF4-FFF2-40B4-BE49-F238E27FC236}">
                <a16:creationId xmlns:a16="http://schemas.microsoft.com/office/drawing/2014/main" id="{96C311E0-E3D1-4B07-9640-2631F4D5D105}"/>
              </a:ext>
            </a:extLst>
          </p:cNvPr>
          <p:cNvSpPr txBox="1"/>
          <p:nvPr/>
        </p:nvSpPr>
        <p:spPr>
          <a:xfrm>
            <a:off x="934570" y="4082022"/>
            <a:ext cx="11617826" cy="5783058"/>
          </a:xfrm>
          <a:prstGeom prst="rect">
            <a:avLst/>
          </a:prstGeom>
        </p:spPr>
        <p:txBody>
          <a:bodyPr wrap="square" lIns="0" tIns="0" rIns="0" bIns="0" rtlCol="0" anchor="t">
            <a:spAutoFit/>
          </a:bodyPr>
          <a:lstStyle/>
          <a:p>
            <a:pPr algn="l">
              <a:lnSpc>
                <a:spcPts val="3599"/>
              </a:lnSpc>
            </a:pPr>
            <a:r>
              <a:rPr lang="en-US" sz="2571" b="1" spc="2" dirty="0">
                <a:solidFill>
                  <a:srgbClr val="000000"/>
                </a:solidFill>
                <a:latin typeface="Montserrat Bold"/>
                <a:ea typeface="Montserrat Bold"/>
                <a:cs typeface="Montserrat Bold"/>
                <a:sym typeface="Montserrat Bold"/>
              </a:rPr>
              <a:t>Pupil Premium</a:t>
            </a:r>
          </a:p>
          <a:p>
            <a:pPr marL="457200" indent="-457200" algn="l">
              <a:lnSpc>
                <a:spcPts val="3599"/>
              </a:lnSpc>
              <a:buFont typeface="Arial" panose="020B0604020202020204" pitchFamily="34" charset="0"/>
              <a:buChar char="•"/>
            </a:pPr>
            <a:r>
              <a:rPr lang="en-US" sz="2571" spc="2" dirty="0">
                <a:solidFill>
                  <a:srgbClr val="000000"/>
                </a:solidFill>
                <a:latin typeface="Montserrat" panose="020B0604020202020204" charset="0"/>
                <a:ea typeface="Montserrat Bold"/>
                <a:cs typeface="Montserrat Bold"/>
                <a:sym typeface="Montserrat Bold"/>
              </a:rPr>
              <a:t>If you receive eligible benefits we can access additional funding</a:t>
            </a:r>
            <a:r>
              <a:rPr lang="en-US" sz="2571" spc="2" dirty="0">
                <a:solidFill>
                  <a:srgbClr val="000000"/>
                </a:solidFill>
                <a:latin typeface="Montserrat Bold"/>
                <a:ea typeface="Montserrat Bold"/>
                <a:cs typeface="Montserrat Bold"/>
                <a:sym typeface="Montserrat Bold"/>
              </a:rPr>
              <a:t>. </a:t>
            </a:r>
          </a:p>
          <a:p>
            <a:pPr marL="457200" indent="-457200">
              <a:buFont typeface="Arial" panose="020B0604020202020204" pitchFamily="34" charset="0"/>
              <a:buChar char="•"/>
            </a:pPr>
            <a:r>
              <a:rPr lang="en-GB" sz="2800" dirty="0">
                <a:latin typeface="Montserrat" panose="020B0604020202020204" charset="0"/>
              </a:rPr>
              <a:t>Pupil Premium Funding entitles your child to</a:t>
            </a:r>
          </a:p>
          <a:p>
            <a:pPr marL="457200" indent="-457200">
              <a:buFont typeface="Arial" panose="020B0604020202020204" pitchFamily="34" charset="0"/>
              <a:buChar char="•"/>
            </a:pPr>
            <a:r>
              <a:rPr lang="en-GB" sz="2800" u="sng" dirty="0">
                <a:latin typeface="Montserrat" panose="020B0604020202020204" charset="0"/>
              </a:rPr>
              <a:t>Free School Milk, Snack and Meals </a:t>
            </a:r>
          </a:p>
          <a:p>
            <a:pPr marL="457200" indent="-457200">
              <a:buFont typeface="Arial" panose="020B0604020202020204" pitchFamily="34" charset="0"/>
              <a:buChar char="•"/>
            </a:pPr>
            <a:r>
              <a:rPr lang="en-GB" sz="2800" u="sng" dirty="0">
                <a:latin typeface="Montserrat" panose="020B0604020202020204" charset="0"/>
              </a:rPr>
              <a:t>You will be able to access to some free after school activities and school trips.</a:t>
            </a:r>
          </a:p>
          <a:p>
            <a:pPr marL="457200" indent="-457200">
              <a:buFont typeface="Arial" panose="020B0604020202020204" pitchFamily="34" charset="0"/>
              <a:buChar char="•"/>
            </a:pPr>
            <a:r>
              <a:rPr lang="en-GB" sz="2800" u="sng" dirty="0">
                <a:latin typeface="Montserrat" panose="020B0604020202020204" charset="0"/>
              </a:rPr>
              <a:t>You will also receive Vouchers during the holidays to help buy food.</a:t>
            </a:r>
            <a:endParaRPr lang="en-GB" sz="2800" dirty="0">
              <a:latin typeface="Montserrat" panose="020B0604020202020204" charset="0"/>
            </a:endParaRPr>
          </a:p>
          <a:p>
            <a:pPr marL="555137" lvl="1" indent="-277569" algn="l">
              <a:lnSpc>
                <a:spcPts val="3599"/>
              </a:lnSpc>
              <a:buFont typeface="Arial"/>
              <a:buChar char="•"/>
            </a:pPr>
            <a:endParaRPr lang="en-US" sz="2571" spc="2" dirty="0">
              <a:solidFill>
                <a:srgbClr val="000000"/>
              </a:solidFill>
              <a:latin typeface="Montserrat"/>
              <a:ea typeface="Montserrat"/>
              <a:cs typeface="Montserrat"/>
              <a:sym typeface="Montserrat"/>
            </a:endParaRPr>
          </a:p>
          <a:p>
            <a:pPr marL="555137" lvl="1" indent="-277569" algn="l">
              <a:lnSpc>
                <a:spcPts val="3599"/>
              </a:lnSpc>
              <a:buFont typeface="Arial"/>
              <a:buChar char="•"/>
            </a:pPr>
            <a:r>
              <a:rPr lang="en-US" sz="2571" spc="2" dirty="0">
                <a:solidFill>
                  <a:srgbClr val="000000"/>
                </a:solidFill>
                <a:latin typeface="Montserrat"/>
                <a:ea typeface="Montserrat"/>
                <a:cs typeface="Montserrat"/>
                <a:sym typeface="Montserrat"/>
              </a:rPr>
              <a:t>You will need to apply through the citizen portal all information is in your pack and using the </a:t>
            </a:r>
            <a:r>
              <a:rPr lang="en-US" sz="2571" spc="2">
                <a:solidFill>
                  <a:srgbClr val="000000"/>
                </a:solidFill>
                <a:latin typeface="Montserrat"/>
                <a:ea typeface="Montserrat"/>
                <a:cs typeface="Montserrat"/>
                <a:sym typeface="Montserrat"/>
              </a:rPr>
              <a:t>link below</a:t>
            </a:r>
            <a:r>
              <a:rPr lang="en-US" sz="2571" spc="2" dirty="0">
                <a:solidFill>
                  <a:srgbClr val="000000"/>
                </a:solidFill>
                <a:latin typeface="Montserrat"/>
                <a:ea typeface="Montserrat"/>
                <a:cs typeface="Montserrat"/>
                <a:sym typeface="Montserrat"/>
              </a:rPr>
              <a:t>.</a:t>
            </a:r>
          </a:p>
          <a:p>
            <a:pPr marL="555137" lvl="1" indent="-277569">
              <a:lnSpc>
                <a:spcPts val="3599"/>
              </a:lnSpc>
              <a:buFont typeface="Arial"/>
              <a:buChar char="•"/>
            </a:pPr>
            <a:r>
              <a:rPr lang="en-GB" sz="2800" b="1" dirty="0"/>
              <a:t> </a:t>
            </a:r>
            <a:r>
              <a:rPr lang="en-GB" sz="2800" b="1" u="sng" dirty="0">
                <a:hlinkClick r:id="rId5"/>
              </a:rPr>
              <a:t>https://liverpool.gov.uk/benefits/free-school-meals/</a:t>
            </a:r>
            <a:endParaRPr lang="en-US" sz="2800" spc="2" dirty="0">
              <a:solidFill>
                <a:srgbClr val="000000"/>
              </a:solidFill>
              <a:latin typeface="Montserrat"/>
              <a:ea typeface="Montserrat"/>
              <a:cs typeface="Montserrat"/>
              <a:sym typeface="Montserrat"/>
            </a:endParaRPr>
          </a:p>
          <a:p>
            <a:pPr algn="l">
              <a:lnSpc>
                <a:spcPts val="3599"/>
              </a:lnSpc>
              <a:spcBef>
                <a:spcPct val="0"/>
              </a:spcBef>
            </a:pPr>
            <a:endParaRPr lang="en-US" sz="2571" spc="2" dirty="0">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14945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6809020" y="154251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21787" y="4716058"/>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608419" y="-1028700"/>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581447" y="0"/>
            <a:ext cx="9725447" cy="1303133"/>
            <a:chOff x="0" y="0"/>
            <a:chExt cx="4549521" cy="609600"/>
          </a:xfrm>
        </p:grpSpPr>
        <p:sp>
          <p:nvSpPr>
            <p:cNvPr id="8" name="Freeform 8"/>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9" name="TextBox 9"/>
            <p:cNvSpPr txBox="1"/>
            <p:nvPr/>
          </p:nvSpPr>
          <p:spPr>
            <a:xfrm>
              <a:off x="101600" y="-85725"/>
              <a:ext cx="4346321" cy="695325"/>
            </a:xfrm>
            <a:prstGeom prst="rect">
              <a:avLst/>
            </a:prstGeom>
          </p:spPr>
          <p:txBody>
            <a:bodyPr lIns="50800" tIns="50800" rIns="50800" bIns="50800" rtlCol="0" anchor="ctr"/>
            <a:lstStyle/>
            <a:p>
              <a:pPr algn="ctr">
                <a:lnSpc>
                  <a:spcPts val="6679"/>
                </a:lnSpc>
              </a:pPr>
              <a:r>
                <a:rPr lang="en-US" sz="4771" b="1">
                  <a:solidFill>
                    <a:srgbClr val="FFFFFF"/>
                  </a:solidFill>
                  <a:latin typeface="Montserrat Bold"/>
                  <a:ea typeface="Montserrat Bold"/>
                  <a:cs typeface="Montserrat Bold"/>
                  <a:sym typeface="Montserrat Bold"/>
                </a:rPr>
                <a:t>Communications</a:t>
              </a:r>
            </a:p>
          </p:txBody>
        </p:sp>
      </p:grpSp>
      <p:grpSp>
        <p:nvGrpSpPr>
          <p:cNvPr id="10" name="Group 10"/>
          <p:cNvGrpSpPr/>
          <p:nvPr/>
        </p:nvGrpSpPr>
        <p:grpSpPr>
          <a:xfrm>
            <a:off x="14632077" y="-3257972"/>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TextBox 17"/>
          <p:cNvSpPr txBox="1"/>
          <p:nvPr/>
        </p:nvSpPr>
        <p:spPr>
          <a:xfrm>
            <a:off x="573857" y="2206975"/>
            <a:ext cx="11385500" cy="5693726"/>
          </a:xfrm>
          <a:prstGeom prst="rect">
            <a:avLst/>
          </a:prstGeom>
        </p:spPr>
        <p:txBody>
          <a:bodyPr lIns="0" tIns="0" rIns="0" bIns="0" rtlCol="0" anchor="t">
            <a:spAutoFit/>
          </a:bodyPr>
          <a:lstStyle/>
          <a:p>
            <a:pPr marL="576727" lvl="1" indent="-288363" algn="l">
              <a:lnSpc>
                <a:spcPts val="6598"/>
              </a:lnSpc>
              <a:buFont typeface="Arial"/>
              <a:buChar char="•"/>
            </a:pPr>
            <a:r>
              <a:rPr lang="en-US" sz="2671" spc="-48" dirty="0" err="1">
                <a:solidFill>
                  <a:srgbClr val="000000"/>
                </a:solidFill>
                <a:latin typeface="Montserrat"/>
                <a:ea typeface="Montserrat"/>
                <a:cs typeface="Montserrat"/>
                <a:sym typeface="Montserrat"/>
              </a:rPr>
              <a:t>ParentApps</a:t>
            </a:r>
            <a:r>
              <a:rPr lang="en-US" sz="2671" spc="-48" dirty="0">
                <a:solidFill>
                  <a:srgbClr val="000000"/>
                </a:solidFill>
                <a:latin typeface="Montserrat"/>
                <a:ea typeface="Montserrat"/>
                <a:cs typeface="Montserrat"/>
                <a:sym typeface="Montserrat"/>
              </a:rPr>
              <a:t> Connect - Parental Engagement and Consent Forms.</a:t>
            </a:r>
          </a:p>
          <a:p>
            <a:pPr algn="l">
              <a:lnSpc>
                <a:spcPts val="6598"/>
              </a:lnSpc>
            </a:pPr>
            <a:endParaRPr lang="en-US" sz="2671" spc="-48" dirty="0">
              <a:solidFill>
                <a:srgbClr val="000000"/>
              </a:solidFill>
              <a:latin typeface="Montserrat"/>
              <a:ea typeface="Montserrat"/>
              <a:cs typeface="Montserrat"/>
              <a:sym typeface="Montserrat"/>
            </a:endParaRPr>
          </a:p>
          <a:p>
            <a:pPr marL="576727" lvl="1" indent="-288363" algn="l">
              <a:lnSpc>
                <a:spcPts val="6598"/>
              </a:lnSpc>
              <a:buFont typeface="Arial"/>
              <a:buChar char="•"/>
            </a:pPr>
            <a:r>
              <a:rPr lang="en-US" sz="2671" spc="-48" dirty="0">
                <a:solidFill>
                  <a:srgbClr val="000000"/>
                </a:solidFill>
                <a:latin typeface="Montserrat"/>
                <a:ea typeface="Montserrat"/>
                <a:cs typeface="Montserrat"/>
                <a:sym typeface="Montserrat"/>
              </a:rPr>
              <a:t>Arbor - Payments, Consent Forms and Parents Meetings.</a:t>
            </a:r>
          </a:p>
          <a:p>
            <a:pPr algn="l">
              <a:lnSpc>
                <a:spcPts val="6598"/>
              </a:lnSpc>
            </a:pPr>
            <a:endParaRPr lang="en-US" sz="2671" spc="-48" dirty="0">
              <a:solidFill>
                <a:srgbClr val="000000"/>
              </a:solidFill>
              <a:latin typeface="Montserrat"/>
              <a:ea typeface="Montserrat"/>
              <a:cs typeface="Montserrat"/>
              <a:sym typeface="Montserrat"/>
            </a:endParaRPr>
          </a:p>
          <a:p>
            <a:pPr marL="576727" lvl="1" indent="-288363" algn="l">
              <a:lnSpc>
                <a:spcPts val="6598"/>
              </a:lnSpc>
              <a:buFont typeface="Arial"/>
              <a:buChar char="•"/>
            </a:pPr>
            <a:r>
              <a:rPr lang="en-US" sz="2671" spc="-48" dirty="0">
                <a:solidFill>
                  <a:srgbClr val="000000"/>
                </a:solidFill>
                <a:latin typeface="Montserrat"/>
                <a:ea typeface="Montserrat"/>
                <a:cs typeface="Montserrat"/>
                <a:sym typeface="Montserrat"/>
              </a:rPr>
              <a:t>School General Email - admin@spst.liverpool.sch.uk</a:t>
            </a:r>
          </a:p>
          <a:p>
            <a:pPr algn="l">
              <a:lnSpc>
                <a:spcPts val="6598"/>
              </a:lnSpc>
            </a:pPr>
            <a:endParaRPr lang="en-US" sz="2671" spc="-48" dirty="0">
              <a:solidFill>
                <a:srgbClr val="000000"/>
              </a:solidFill>
              <a:latin typeface="Montserrat"/>
              <a:ea typeface="Montserrat"/>
              <a:cs typeface="Montserrat"/>
              <a:sym typeface="Montserrat"/>
            </a:endParaRPr>
          </a:p>
          <a:p>
            <a:pPr marL="576727" lvl="1" indent="-288363" algn="l">
              <a:lnSpc>
                <a:spcPts val="6598"/>
              </a:lnSpc>
              <a:buFont typeface="Arial"/>
              <a:buChar char="•"/>
            </a:pPr>
            <a:r>
              <a:rPr lang="en-US" sz="2671" spc="-48" dirty="0">
                <a:solidFill>
                  <a:srgbClr val="000000"/>
                </a:solidFill>
                <a:latin typeface="Montserrat"/>
                <a:ea typeface="Montserrat"/>
                <a:cs typeface="Montserrat"/>
                <a:sym typeface="Montserrat"/>
              </a:rPr>
              <a:t>School Telephone Number - 0151 228 2114.</a:t>
            </a:r>
          </a:p>
        </p:txBody>
      </p:sp>
      <p:sp>
        <p:nvSpPr>
          <p:cNvPr id="18" name="Freeform 18"/>
          <p:cNvSpPr/>
          <p:nvPr/>
        </p:nvSpPr>
        <p:spPr>
          <a:xfrm>
            <a:off x="11216287" y="1804439"/>
            <a:ext cx="3415790" cy="2115362"/>
          </a:xfrm>
          <a:custGeom>
            <a:avLst/>
            <a:gdLst/>
            <a:ahLst/>
            <a:cxnLst/>
            <a:rect l="l" t="t" r="r" b="b"/>
            <a:pathLst>
              <a:path w="3415790" h="2115362">
                <a:moveTo>
                  <a:pt x="0" y="0"/>
                </a:moveTo>
                <a:lnTo>
                  <a:pt x="3415790" y="0"/>
                </a:lnTo>
                <a:lnTo>
                  <a:pt x="3415790" y="2115363"/>
                </a:lnTo>
                <a:lnTo>
                  <a:pt x="0" y="2115363"/>
                </a:lnTo>
                <a:lnTo>
                  <a:pt x="0" y="0"/>
                </a:lnTo>
                <a:close/>
              </a:path>
            </a:pathLst>
          </a:custGeom>
          <a:blipFill>
            <a:blip r:embed="rId5"/>
            <a:stretch>
              <a:fillRect/>
            </a:stretch>
          </a:blipFill>
        </p:spPr>
      </p:sp>
      <p:sp>
        <p:nvSpPr>
          <p:cNvPr id="19" name="Freeform 19"/>
          <p:cNvSpPr/>
          <p:nvPr/>
        </p:nvSpPr>
        <p:spPr>
          <a:xfrm>
            <a:off x="11782066" y="4317946"/>
            <a:ext cx="3593632" cy="1356596"/>
          </a:xfrm>
          <a:custGeom>
            <a:avLst/>
            <a:gdLst/>
            <a:ahLst/>
            <a:cxnLst/>
            <a:rect l="l" t="t" r="r" b="b"/>
            <a:pathLst>
              <a:path w="3593632" h="1356596">
                <a:moveTo>
                  <a:pt x="0" y="0"/>
                </a:moveTo>
                <a:lnTo>
                  <a:pt x="3593632" y="0"/>
                </a:lnTo>
                <a:lnTo>
                  <a:pt x="3593632" y="1356596"/>
                </a:lnTo>
                <a:lnTo>
                  <a:pt x="0" y="1356596"/>
                </a:lnTo>
                <a:lnTo>
                  <a:pt x="0" y="0"/>
                </a:lnTo>
                <a:close/>
              </a:path>
            </a:pathLst>
          </a:custGeom>
          <a:blipFill>
            <a:blip r:embed="rId6"/>
            <a:stretch>
              <a:fillRect/>
            </a:stretch>
          </a:blipFill>
        </p:spPr>
      </p:sp>
      <p:sp>
        <p:nvSpPr>
          <p:cNvPr id="20" name="Freeform 20"/>
          <p:cNvSpPr/>
          <p:nvPr/>
        </p:nvSpPr>
        <p:spPr>
          <a:xfrm>
            <a:off x="10439400" y="5907627"/>
            <a:ext cx="1374042" cy="1307058"/>
          </a:xfrm>
          <a:custGeom>
            <a:avLst/>
            <a:gdLst/>
            <a:ahLst/>
            <a:cxnLst/>
            <a:rect l="l" t="t" r="r" b="b"/>
            <a:pathLst>
              <a:path w="1374042" h="1307058">
                <a:moveTo>
                  <a:pt x="0" y="0"/>
                </a:moveTo>
                <a:lnTo>
                  <a:pt x="1374042" y="0"/>
                </a:lnTo>
                <a:lnTo>
                  <a:pt x="1374042" y="1307058"/>
                </a:lnTo>
                <a:lnTo>
                  <a:pt x="0" y="13070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9032144" y="7645838"/>
            <a:ext cx="1618098" cy="1618098"/>
          </a:xfrm>
          <a:custGeom>
            <a:avLst/>
            <a:gdLst/>
            <a:ahLst/>
            <a:cxnLst/>
            <a:rect l="l" t="t" r="r" b="b"/>
            <a:pathLst>
              <a:path w="1618098" h="1618098">
                <a:moveTo>
                  <a:pt x="0" y="0"/>
                </a:moveTo>
                <a:lnTo>
                  <a:pt x="1618098" y="0"/>
                </a:lnTo>
                <a:lnTo>
                  <a:pt x="1618098" y="1618098"/>
                </a:lnTo>
                <a:lnTo>
                  <a:pt x="0" y="161809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22" name="TextBox 22"/>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151189" y="162574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869" y="4546457"/>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046497" y="-54481"/>
            <a:ext cx="14483006" cy="10287000"/>
            <a:chOff x="0" y="0"/>
            <a:chExt cx="676641" cy="480605"/>
          </a:xfrm>
        </p:grpSpPr>
        <p:sp>
          <p:nvSpPr>
            <p:cNvPr id="5" name="Freeform 5"/>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6" name="TextBox 6"/>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47419" y="0"/>
            <a:ext cx="9783291" cy="1303133"/>
            <a:chOff x="0" y="0"/>
            <a:chExt cx="4576580" cy="609600"/>
          </a:xfrm>
        </p:grpSpPr>
        <p:sp>
          <p:nvSpPr>
            <p:cNvPr id="8" name="Freeform 8"/>
            <p:cNvSpPr/>
            <p:nvPr/>
          </p:nvSpPr>
          <p:spPr>
            <a:xfrm>
              <a:off x="0" y="0"/>
              <a:ext cx="4576580" cy="609600"/>
            </a:xfrm>
            <a:custGeom>
              <a:avLst/>
              <a:gdLst/>
              <a:ahLst/>
              <a:cxnLst/>
              <a:rect l="l" t="t" r="r" b="b"/>
              <a:pathLst>
                <a:path w="4576580" h="609600">
                  <a:moveTo>
                    <a:pt x="203200" y="0"/>
                  </a:moveTo>
                  <a:lnTo>
                    <a:pt x="4576580" y="0"/>
                  </a:lnTo>
                  <a:lnTo>
                    <a:pt x="4373380" y="609600"/>
                  </a:lnTo>
                  <a:lnTo>
                    <a:pt x="0" y="609600"/>
                  </a:lnTo>
                  <a:lnTo>
                    <a:pt x="203200" y="0"/>
                  </a:lnTo>
                  <a:close/>
                </a:path>
              </a:pathLst>
            </a:custGeom>
            <a:solidFill>
              <a:srgbClr val="03A94C"/>
            </a:solidFill>
          </p:spPr>
        </p:sp>
        <p:sp>
          <p:nvSpPr>
            <p:cNvPr id="9" name="TextBox 9"/>
            <p:cNvSpPr txBox="1"/>
            <p:nvPr/>
          </p:nvSpPr>
          <p:spPr>
            <a:xfrm>
              <a:off x="101600" y="-66675"/>
              <a:ext cx="4373380" cy="676275"/>
            </a:xfrm>
            <a:prstGeom prst="rect">
              <a:avLst/>
            </a:prstGeom>
          </p:spPr>
          <p:txBody>
            <a:bodyPr lIns="50800" tIns="50800" rIns="50800" bIns="50800" rtlCol="0" anchor="ctr"/>
            <a:lstStyle/>
            <a:p>
              <a:pPr algn="r">
                <a:lnSpc>
                  <a:spcPts val="3319"/>
                </a:lnSpc>
              </a:pPr>
              <a:endParaRPr/>
            </a:p>
          </p:txBody>
        </p:sp>
      </p:grpSp>
      <p:sp>
        <p:nvSpPr>
          <p:cNvPr id="10" name="Freeform 10"/>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1" name="Group 11"/>
          <p:cNvGrpSpPr/>
          <p:nvPr/>
        </p:nvGrpSpPr>
        <p:grpSpPr>
          <a:xfrm>
            <a:off x="12375054" y="9448108"/>
            <a:ext cx="6580569" cy="838892"/>
            <a:chOff x="0" y="0"/>
            <a:chExt cx="3770039" cy="480605"/>
          </a:xfrm>
        </p:grpSpPr>
        <p:sp>
          <p:nvSpPr>
            <p:cNvPr id="12" name="Freeform 12"/>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3" name="TextBox 13"/>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4" name="Freeform 14"/>
          <p:cNvSpPr/>
          <p:nvPr/>
        </p:nvSpPr>
        <p:spPr>
          <a:xfrm>
            <a:off x="11657810" y="6107916"/>
            <a:ext cx="4292875" cy="3086219"/>
          </a:xfrm>
          <a:custGeom>
            <a:avLst/>
            <a:gdLst/>
            <a:ahLst/>
            <a:cxnLst/>
            <a:rect l="l" t="t" r="r" b="b"/>
            <a:pathLst>
              <a:path w="3624129" h="2718097">
                <a:moveTo>
                  <a:pt x="0" y="0"/>
                </a:moveTo>
                <a:lnTo>
                  <a:pt x="3624129" y="0"/>
                </a:lnTo>
                <a:lnTo>
                  <a:pt x="3624129" y="2718097"/>
                </a:lnTo>
                <a:lnTo>
                  <a:pt x="0" y="2718097"/>
                </a:lnTo>
                <a:lnTo>
                  <a:pt x="0" y="0"/>
                </a:lnTo>
                <a:close/>
              </a:path>
            </a:pathLst>
          </a:custGeom>
          <a:blipFill>
            <a:blip r:embed="rId5"/>
            <a:stretch>
              <a:fillRect/>
            </a:stretch>
          </a:blipFill>
        </p:spPr>
      </p:sp>
      <p:sp>
        <p:nvSpPr>
          <p:cNvPr id="15" name="TextBox 15"/>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6" name="TextBox 16"/>
          <p:cNvSpPr txBox="1"/>
          <p:nvPr/>
        </p:nvSpPr>
        <p:spPr>
          <a:xfrm>
            <a:off x="0" y="388617"/>
            <a:ext cx="8592704" cy="494175"/>
          </a:xfrm>
          <a:prstGeom prst="rect">
            <a:avLst/>
          </a:prstGeom>
        </p:spPr>
        <p:txBody>
          <a:bodyPr lIns="0" tIns="0" rIns="0" bIns="0" rtlCol="0" anchor="t">
            <a:spAutoFit/>
          </a:bodyPr>
          <a:lstStyle/>
          <a:p>
            <a:pPr algn="ctr">
              <a:lnSpc>
                <a:spcPts val="3902"/>
              </a:lnSpc>
              <a:spcBef>
                <a:spcPct val="0"/>
              </a:spcBef>
            </a:pPr>
            <a:r>
              <a:rPr lang="en-US" sz="3307" b="1" spc="185">
                <a:solidFill>
                  <a:srgbClr val="FFFFFF"/>
                </a:solidFill>
                <a:latin typeface="Montserrat Bold"/>
                <a:ea typeface="Montserrat Bold"/>
                <a:cs typeface="Montserrat Bold"/>
                <a:sym typeface="Montserrat Bold"/>
              </a:rPr>
              <a:t>Breakfast &amp; After School Clubs</a:t>
            </a:r>
          </a:p>
        </p:txBody>
      </p:sp>
      <p:sp>
        <p:nvSpPr>
          <p:cNvPr id="17" name="TextBox 17"/>
          <p:cNvSpPr txBox="1"/>
          <p:nvPr/>
        </p:nvSpPr>
        <p:spPr>
          <a:xfrm>
            <a:off x="359806" y="1585733"/>
            <a:ext cx="12815550" cy="2435524"/>
          </a:xfrm>
          <a:prstGeom prst="rect">
            <a:avLst/>
          </a:prstGeom>
        </p:spPr>
        <p:txBody>
          <a:bodyPr lIns="0" tIns="0" rIns="0" bIns="0" rtlCol="0" anchor="t">
            <a:spAutoFit/>
          </a:bodyPr>
          <a:lstStyle/>
          <a:p>
            <a:pPr algn="l">
              <a:lnSpc>
                <a:spcPts val="6678"/>
              </a:lnSpc>
            </a:pPr>
            <a:r>
              <a:rPr lang="en-US" sz="2671" b="1" spc="2">
                <a:solidFill>
                  <a:srgbClr val="000000"/>
                </a:solidFill>
                <a:latin typeface="Montserrat Bold"/>
                <a:ea typeface="Montserrat Bold"/>
                <a:cs typeface="Montserrat Bold"/>
                <a:sym typeface="Montserrat Bold"/>
              </a:rPr>
              <a:t>Breakfast Club</a:t>
            </a:r>
            <a:r>
              <a:rPr lang="en-US" sz="2671" spc="2">
                <a:solidFill>
                  <a:srgbClr val="000000"/>
                </a:solidFill>
                <a:latin typeface="Montserrat"/>
                <a:ea typeface="Montserrat"/>
                <a:cs typeface="Montserrat"/>
                <a:sym typeface="Montserrat"/>
              </a:rPr>
              <a:t> - Mon-Fri Starting at 8:00 am and finishing at 8:45 am. </a:t>
            </a:r>
          </a:p>
          <a:p>
            <a:pPr algn="l">
              <a:lnSpc>
                <a:spcPts val="6678"/>
              </a:lnSpc>
            </a:pPr>
            <a:r>
              <a:rPr lang="en-US" sz="2671" spc="2">
                <a:solidFill>
                  <a:srgbClr val="000000"/>
                </a:solidFill>
                <a:latin typeface="Montserrat"/>
                <a:ea typeface="Montserrat"/>
                <a:cs typeface="Montserrat"/>
                <a:sym typeface="Montserrat"/>
              </a:rPr>
              <a:t>The cost of the club is £4.00 per session.</a:t>
            </a:r>
          </a:p>
          <a:p>
            <a:pPr algn="l">
              <a:lnSpc>
                <a:spcPts val="6678"/>
              </a:lnSpc>
            </a:pPr>
            <a:r>
              <a:rPr lang="en-US" sz="2671" spc="2">
                <a:solidFill>
                  <a:srgbClr val="000000"/>
                </a:solidFill>
                <a:latin typeface="Montserrat"/>
                <a:ea typeface="Montserrat"/>
                <a:cs typeface="Montserrat"/>
                <a:sym typeface="Montserrat"/>
              </a:rPr>
              <a:t>Breakfast Menu includes (Toast, cereal, crumpets, yoghurts, milk and juice)</a:t>
            </a:r>
          </a:p>
        </p:txBody>
      </p:sp>
      <p:sp>
        <p:nvSpPr>
          <p:cNvPr id="18" name="TextBox 18"/>
          <p:cNvSpPr txBox="1"/>
          <p:nvPr/>
        </p:nvSpPr>
        <p:spPr>
          <a:xfrm>
            <a:off x="359806" y="4590956"/>
            <a:ext cx="10629229" cy="2458752"/>
          </a:xfrm>
          <a:prstGeom prst="rect">
            <a:avLst/>
          </a:prstGeom>
        </p:spPr>
        <p:txBody>
          <a:bodyPr lIns="0" tIns="0" rIns="0" bIns="0" rtlCol="0" anchor="t">
            <a:spAutoFit/>
          </a:bodyPr>
          <a:lstStyle/>
          <a:p>
            <a:pPr algn="l">
              <a:lnSpc>
                <a:spcPts val="4995"/>
              </a:lnSpc>
            </a:pPr>
            <a:r>
              <a:rPr lang="en-US" sz="2671" b="1" spc="2">
                <a:solidFill>
                  <a:srgbClr val="000000"/>
                </a:solidFill>
                <a:latin typeface="Montserrat Bold"/>
                <a:ea typeface="Montserrat Bold"/>
                <a:cs typeface="Montserrat Bold"/>
                <a:sym typeface="Montserrat Bold"/>
              </a:rPr>
              <a:t>After-School Clubs:</a:t>
            </a:r>
          </a:p>
          <a:p>
            <a:pPr marL="576727" lvl="1" indent="-288363" algn="l">
              <a:lnSpc>
                <a:spcPts val="4995"/>
              </a:lnSpc>
              <a:buFont typeface="Arial"/>
              <a:buChar char="•"/>
            </a:pPr>
            <a:r>
              <a:rPr lang="en-US" sz="2671" spc="2">
                <a:solidFill>
                  <a:srgbClr val="000000"/>
                </a:solidFill>
                <a:latin typeface="Montserrat"/>
                <a:ea typeface="Montserrat"/>
                <a:cs typeface="Montserrat"/>
                <a:sym typeface="Montserrat"/>
              </a:rPr>
              <a:t>We provide a range of after-school clubs like Cookery, coding, sports, Spanish, Mad Science, art, craft, choir and outdoor.</a:t>
            </a:r>
          </a:p>
        </p:txBody>
      </p:sp>
      <p:sp>
        <p:nvSpPr>
          <p:cNvPr id="19" name="TextBox 19"/>
          <p:cNvSpPr txBox="1"/>
          <p:nvPr/>
        </p:nvSpPr>
        <p:spPr>
          <a:xfrm>
            <a:off x="359806" y="7364033"/>
            <a:ext cx="10629229" cy="1830102"/>
          </a:xfrm>
          <a:prstGeom prst="rect">
            <a:avLst/>
          </a:prstGeom>
        </p:spPr>
        <p:txBody>
          <a:bodyPr lIns="0" tIns="0" rIns="0" bIns="0" rtlCol="0" anchor="t">
            <a:spAutoFit/>
          </a:bodyPr>
          <a:lstStyle/>
          <a:p>
            <a:pPr algn="l">
              <a:lnSpc>
                <a:spcPts val="4995"/>
              </a:lnSpc>
            </a:pPr>
            <a:r>
              <a:rPr lang="en-US" sz="2671" spc="2">
                <a:solidFill>
                  <a:srgbClr val="000000"/>
                </a:solidFill>
                <a:latin typeface="Montserrat"/>
                <a:ea typeface="Montserrat"/>
                <a:cs typeface="Montserrat"/>
                <a:sym typeface="Montserrat"/>
              </a:rPr>
              <a:t>There is </a:t>
            </a:r>
            <a:r>
              <a:rPr lang="en-US" sz="2671" b="1" spc="2">
                <a:solidFill>
                  <a:srgbClr val="000000"/>
                </a:solidFill>
                <a:latin typeface="Montserrat Bold"/>
                <a:ea typeface="Montserrat Bold"/>
                <a:cs typeface="Montserrat Bold"/>
                <a:sym typeface="Montserrat Bold"/>
              </a:rPr>
              <a:t>no after-school provision</a:t>
            </a:r>
            <a:r>
              <a:rPr lang="en-US" sz="2671" spc="2">
                <a:solidFill>
                  <a:srgbClr val="000000"/>
                </a:solidFill>
                <a:latin typeface="Montserrat"/>
                <a:ea typeface="Montserrat"/>
                <a:cs typeface="Montserrat"/>
                <a:sym typeface="Montserrat"/>
              </a:rPr>
              <a:t>, but there are local nurseries that provide this (West Derby Pre School or Kids in Bloom)</a:t>
            </a:r>
          </a:p>
        </p:txBody>
      </p:sp>
      <p:pic>
        <p:nvPicPr>
          <p:cNvPr id="21" name="Picture 20">
            <a:extLst>
              <a:ext uri="{FF2B5EF4-FFF2-40B4-BE49-F238E27FC236}">
                <a16:creationId xmlns:a16="http://schemas.microsoft.com/office/drawing/2014/main" id="{45C71C45-2FA0-48B1-8EED-317BE37B9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4308" y="3355918"/>
            <a:ext cx="3179500" cy="2384625"/>
          </a:xfrm>
          <a:prstGeom prst="rect">
            <a:avLst/>
          </a:prstGeom>
        </p:spPr>
      </p:pic>
      <p:pic>
        <p:nvPicPr>
          <p:cNvPr id="25" name="Picture 24">
            <a:extLst>
              <a:ext uri="{FF2B5EF4-FFF2-40B4-BE49-F238E27FC236}">
                <a16:creationId xmlns:a16="http://schemas.microsoft.com/office/drawing/2014/main" id="{750E8A88-B913-4584-9F8B-8CEF424322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90652" y="413397"/>
            <a:ext cx="3481876" cy="26114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1020273" y="0"/>
            <a:ext cx="8915012" cy="1303133"/>
            <a:chOff x="0" y="0"/>
            <a:chExt cx="4170403" cy="609600"/>
          </a:xfrm>
        </p:grpSpPr>
        <p:sp>
          <p:nvSpPr>
            <p:cNvPr id="3" name="Freeform 3"/>
            <p:cNvSpPr/>
            <p:nvPr/>
          </p:nvSpPr>
          <p:spPr>
            <a:xfrm>
              <a:off x="0" y="0"/>
              <a:ext cx="4170403" cy="609600"/>
            </a:xfrm>
            <a:custGeom>
              <a:avLst/>
              <a:gdLst/>
              <a:ahLst/>
              <a:cxnLst/>
              <a:rect l="l" t="t" r="r" b="b"/>
              <a:pathLst>
                <a:path w="4170403" h="609600">
                  <a:moveTo>
                    <a:pt x="203200" y="0"/>
                  </a:moveTo>
                  <a:lnTo>
                    <a:pt x="4170403" y="0"/>
                  </a:lnTo>
                  <a:lnTo>
                    <a:pt x="3967203" y="609600"/>
                  </a:lnTo>
                  <a:lnTo>
                    <a:pt x="0" y="609600"/>
                  </a:lnTo>
                  <a:lnTo>
                    <a:pt x="203200" y="0"/>
                  </a:lnTo>
                  <a:close/>
                </a:path>
              </a:pathLst>
            </a:custGeom>
            <a:solidFill>
              <a:srgbClr val="03A94C"/>
            </a:solidFill>
          </p:spPr>
        </p:sp>
        <p:sp>
          <p:nvSpPr>
            <p:cNvPr id="4" name="TextBox 4"/>
            <p:cNvSpPr txBox="1"/>
            <p:nvPr/>
          </p:nvSpPr>
          <p:spPr>
            <a:xfrm>
              <a:off x="101600" y="-85725"/>
              <a:ext cx="3967203" cy="695325"/>
            </a:xfrm>
            <a:prstGeom prst="rect">
              <a:avLst/>
            </a:prstGeom>
          </p:spPr>
          <p:txBody>
            <a:bodyPr lIns="50800" tIns="50800" rIns="50800" bIns="50800" rtlCol="0" anchor="ctr"/>
            <a:lstStyle/>
            <a:p>
              <a:pPr algn="ctr">
                <a:lnSpc>
                  <a:spcPts val="6119"/>
                </a:lnSpc>
              </a:pPr>
              <a:r>
                <a:rPr lang="en-US" sz="4371" b="1">
                  <a:solidFill>
                    <a:srgbClr val="FFFFFF"/>
                  </a:solidFill>
                  <a:latin typeface="Montserrat Bold"/>
                  <a:ea typeface="Montserrat Bold"/>
                  <a:cs typeface="Montserrat Bold"/>
                  <a:sym typeface="Montserrat Bold"/>
                </a:rPr>
                <a:t>Senior Leaders</a:t>
              </a:r>
            </a:p>
          </p:txBody>
        </p:sp>
      </p:grpSp>
      <p:sp>
        <p:nvSpPr>
          <p:cNvPr id="5" name="Freeform 5"/>
          <p:cNvSpPr/>
          <p:nvPr/>
        </p:nvSpPr>
        <p:spPr>
          <a:xfrm>
            <a:off x="8242398" y="171708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462078" y="4637798"/>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7" name="Freeform 7"/>
          <p:cNvSpPr/>
          <p:nvPr/>
        </p:nvSpPr>
        <p:spPr>
          <a:xfrm>
            <a:off x="3337539" y="4422276"/>
            <a:ext cx="2724661" cy="2261875"/>
          </a:xfrm>
          <a:custGeom>
            <a:avLst/>
            <a:gdLst/>
            <a:ahLst/>
            <a:cxnLst/>
            <a:rect l="l" t="t" r="r" b="b"/>
            <a:pathLst>
              <a:path w="2724661" h="2261875">
                <a:moveTo>
                  <a:pt x="0" y="0"/>
                </a:moveTo>
                <a:lnTo>
                  <a:pt x="2724661" y="0"/>
                </a:lnTo>
                <a:lnTo>
                  <a:pt x="2724661" y="2261874"/>
                </a:lnTo>
                <a:lnTo>
                  <a:pt x="0" y="2261874"/>
                </a:lnTo>
                <a:lnTo>
                  <a:pt x="0" y="0"/>
                </a:lnTo>
                <a:close/>
              </a:path>
            </a:pathLst>
          </a:custGeom>
          <a:blipFill>
            <a:blip r:embed="rId4"/>
            <a:stretch>
              <a:fillRect b="-52481"/>
            </a:stretch>
          </a:blipFill>
        </p:spPr>
      </p:sp>
      <p:sp>
        <p:nvSpPr>
          <p:cNvPr id="8" name="Freeform 8"/>
          <p:cNvSpPr/>
          <p:nvPr/>
        </p:nvSpPr>
        <p:spPr>
          <a:xfrm>
            <a:off x="7207218" y="5084478"/>
            <a:ext cx="2658613" cy="2370978"/>
          </a:xfrm>
          <a:custGeom>
            <a:avLst/>
            <a:gdLst/>
            <a:ahLst/>
            <a:cxnLst/>
            <a:rect l="l" t="t" r="r" b="b"/>
            <a:pathLst>
              <a:path w="2658613" h="2370978">
                <a:moveTo>
                  <a:pt x="0" y="0"/>
                </a:moveTo>
                <a:lnTo>
                  <a:pt x="2658613" y="0"/>
                </a:lnTo>
                <a:lnTo>
                  <a:pt x="2658613" y="2370978"/>
                </a:lnTo>
                <a:lnTo>
                  <a:pt x="0" y="2370978"/>
                </a:lnTo>
                <a:lnTo>
                  <a:pt x="0" y="0"/>
                </a:lnTo>
                <a:close/>
              </a:path>
            </a:pathLst>
          </a:custGeom>
          <a:blipFill>
            <a:blip r:embed="rId5"/>
            <a:stretch>
              <a:fillRect b="-27603"/>
            </a:stretch>
          </a:blipFill>
        </p:spPr>
      </p:sp>
      <p:sp>
        <p:nvSpPr>
          <p:cNvPr id="9" name="Freeform 9"/>
          <p:cNvSpPr/>
          <p:nvPr/>
        </p:nvSpPr>
        <p:spPr>
          <a:xfrm>
            <a:off x="11539837" y="4294394"/>
            <a:ext cx="2219901" cy="2261875"/>
          </a:xfrm>
          <a:custGeom>
            <a:avLst/>
            <a:gdLst/>
            <a:ahLst/>
            <a:cxnLst/>
            <a:rect l="l" t="t" r="r" b="b"/>
            <a:pathLst>
              <a:path w="2219901" h="2261875">
                <a:moveTo>
                  <a:pt x="0" y="0"/>
                </a:moveTo>
                <a:lnTo>
                  <a:pt x="2219900" y="0"/>
                </a:lnTo>
                <a:lnTo>
                  <a:pt x="2219900" y="2261875"/>
                </a:lnTo>
                <a:lnTo>
                  <a:pt x="0" y="2261875"/>
                </a:lnTo>
                <a:lnTo>
                  <a:pt x="0" y="0"/>
                </a:lnTo>
                <a:close/>
              </a:path>
            </a:pathLst>
          </a:custGeom>
          <a:blipFill>
            <a:blip r:embed="rId6"/>
            <a:stretch>
              <a:fillRect r="-2749" b="-53958"/>
            </a:stretch>
          </a:blipFill>
        </p:spPr>
      </p:sp>
      <p:sp>
        <p:nvSpPr>
          <p:cNvPr id="10" name="Freeform 10"/>
          <p:cNvSpPr/>
          <p:nvPr/>
        </p:nvSpPr>
        <p:spPr>
          <a:xfrm>
            <a:off x="7117077" y="1490914"/>
            <a:ext cx="2591543" cy="2350936"/>
          </a:xfrm>
          <a:custGeom>
            <a:avLst/>
            <a:gdLst/>
            <a:ahLst/>
            <a:cxnLst/>
            <a:rect l="l" t="t" r="r" b="b"/>
            <a:pathLst>
              <a:path w="2591543" h="2350936">
                <a:moveTo>
                  <a:pt x="0" y="0"/>
                </a:moveTo>
                <a:lnTo>
                  <a:pt x="2591543" y="0"/>
                </a:lnTo>
                <a:lnTo>
                  <a:pt x="2591543" y="2350936"/>
                </a:lnTo>
                <a:lnTo>
                  <a:pt x="0" y="2350936"/>
                </a:lnTo>
                <a:lnTo>
                  <a:pt x="0" y="0"/>
                </a:lnTo>
                <a:close/>
              </a:path>
            </a:pathLst>
          </a:custGeom>
          <a:blipFill>
            <a:blip r:embed="rId7"/>
            <a:stretch>
              <a:fillRect r="-2791" b="-36520"/>
            </a:stretch>
          </a:blipFill>
        </p:spPr>
      </p:sp>
      <p:sp>
        <p:nvSpPr>
          <p:cNvPr id="11" name="TextBox 11"/>
          <p:cNvSpPr txBox="1"/>
          <p:nvPr/>
        </p:nvSpPr>
        <p:spPr>
          <a:xfrm>
            <a:off x="6976937" y="3931188"/>
            <a:ext cx="3351350" cy="835805"/>
          </a:xfrm>
          <a:prstGeom prst="rect">
            <a:avLst/>
          </a:prstGeom>
        </p:spPr>
        <p:txBody>
          <a:bodyPr lIns="0" tIns="0" rIns="0" bIns="0" rtlCol="0" anchor="t">
            <a:spAutoFit/>
          </a:bodyPr>
          <a:lstStyle/>
          <a:p>
            <a:pPr algn="ctr">
              <a:lnSpc>
                <a:spcPts val="3312"/>
              </a:lnSpc>
            </a:pPr>
            <a:r>
              <a:rPr lang="en-US" sz="2807" spc="157">
                <a:solidFill>
                  <a:srgbClr val="000000"/>
                </a:solidFill>
                <a:latin typeface="Montserrat"/>
                <a:ea typeface="Montserrat"/>
                <a:cs typeface="Montserrat"/>
                <a:sym typeface="Montserrat"/>
              </a:rPr>
              <a:t>Mrs Jane Griffin</a:t>
            </a:r>
          </a:p>
          <a:p>
            <a:pPr marL="0" lvl="0" indent="0" algn="ctr">
              <a:lnSpc>
                <a:spcPts val="3312"/>
              </a:lnSpc>
              <a:spcBef>
                <a:spcPct val="0"/>
              </a:spcBef>
            </a:pPr>
            <a:r>
              <a:rPr lang="en-US" sz="2807" b="1" spc="157">
                <a:solidFill>
                  <a:srgbClr val="000000"/>
                </a:solidFill>
                <a:latin typeface="Montserrat Bold"/>
                <a:ea typeface="Montserrat Bold"/>
                <a:cs typeface="Montserrat Bold"/>
                <a:sym typeface="Montserrat Bold"/>
              </a:rPr>
              <a:t>Headteacher</a:t>
            </a:r>
          </a:p>
        </p:txBody>
      </p:sp>
      <p:sp>
        <p:nvSpPr>
          <p:cNvPr id="12" name="TextBox 12"/>
          <p:cNvSpPr txBox="1"/>
          <p:nvPr/>
        </p:nvSpPr>
        <p:spPr>
          <a:xfrm>
            <a:off x="3024195" y="6693675"/>
            <a:ext cx="3351350" cy="1254905"/>
          </a:xfrm>
          <a:prstGeom prst="rect">
            <a:avLst/>
          </a:prstGeom>
        </p:spPr>
        <p:txBody>
          <a:bodyPr lIns="0" tIns="0" rIns="0" bIns="0" rtlCol="0" anchor="t">
            <a:spAutoFit/>
          </a:bodyPr>
          <a:lstStyle/>
          <a:p>
            <a:pPr algn="ctr">
              <a:lnSpc>
                <a:spcPts val="3312"/>
              </a:lnSpc>
            </a:pPr>
            <a:r>
              <a:rPr lang="en-US" sz="2807" spc="157">
                <a:solidFill>
                  <a:srgbClr val="000000"/>
                </a:solidFill>
                <a:latin typeface="Montserrat"/>
                <a:ea typeface="Montserrat"/>
                <a:cs typeface="Montserrat"/>
                <a:sym typeface="Montserrat"/>
              </a:rPr>
              <a:t>Mrs Reichinger</a:t>
            </a:r>
          </a:p>
          <a:p>
            <a:pPr marL="0" lvl="0" indent="0" algn="ctr">
              <a:lnSpc>
                <a:spcPts val="3312"/>
              </a:lnSpc>
              <a:spcBef>
                <a:spcPct val="0"/>
              </a:spcBef>
            </a:pPr>
            <a:r>
              <a:rPr lang="en-US" sz="2807" b="1" spc="157">
                <a:solidFill>
                  <a:srgbClr val="000000"/>
                </a:solidFill>
                <a:latin typeface="Montserrat Bold"/>
                <a:ea typeface="Montserrat Bold"/>
                <a:cs typeface="Montserrat Bold"/>
                <a:sym typeface="Montserrat Bold"/>
              </a:rPr>
              <a:t>Deputy Headteacher</a:t>
            </a:r>
          </a:p>
        </p:txBody>
      </p:sp>
      <p:sp>
        <p:nvSpPr>
          <p:cNvPr id="13" name="TextBox 13"/>
          <p:cNvSpPr txBox="1"/>
          <p:nvPr/>
        </p:nvSpPr>
        <p:spPr>
          <a:xfrm>
            <a:off x="11156962" y="6571534"/>
            <a:ext cx="3351350" cy="1674005"/>
          </a:xfrm>
          <a:prstGeom prst="rect">
            <a:avLst/>
          </a:prstGeom>
        </p:spPr>
        <p:txBody>
          <a:bodyPr lIns="0" tIns="0" rIns="0" bIns="0" rtlCol="0" anchor="t">
            <a:spAutoFit/>
          </a:bodyPr>
          <a:lstStyle/>
          <a:p>
            <a:pPr algn="ctr">
              <a:lnSpc>
                <a:spcPts val="3312"/>
              </a:lnSpc>
            </a:pPr>
            <a:r>
              <a:rPr lang="en-US" sz="2807" spc="157">
                <a:solidFill>
                  <a:srgbClr val="000000"/>
                </a:solidFill>
                <a:latin typeface="Montserrat"/>
                <a:ea typeface="Montserrat"/>
                <a:cs typeface="Montserrat"/>
                <a:sym typeface="Montserrat"/>
              </a:rPr>
              <a:t>Mrs Palmer</a:t>
            </a:r>
          </a:p>
          <a:p>
            <a:pPr marL="0" lvl="0" indent="0" algn="ctr">
              <a:lnSpc>
                <a:spcPts val="3312"/>
              </a:lnSpc>
              <a:spcBef>
                <a:spcPct val="0"/>
              </a:spcBef>
            </a:pPr>
            <a:r>
              <a:rPr lang="en-US" sz="2807" b="1" spc="157">
                <a:solidFill>
                  <a:srgbClr val="000000"/>
                </a:solidFill>
                <a:latin typeface="Montserrat Bold"/>
                <a:ea typeface="Montserrat Bold"/>
                <a:cs typeface="Montserrat Bold"/>
                <a:sym typeface="Montserrat Bold"/>
              </a:rPr>
              <a:t>Assistant Headteacher &amp; SENCo</a:t>
            </a:r>
          </a:p>
        </p:txBody>
      </p:sp>
      <p:sp>
        <p:nvSpPr>
          <p:cNvPr id="14" name="TextBox 14"/>
          <p:cNvSpPr txBox="1"/>
          <p:nvPr/>
        </p:nvSpPr>
        <p:spPr>
          <a:xfrm>
            <a:off x="6976937" y="7541181"/>
            <a:ext cx="3351350" cy="1254905"/>
          </a:xfrm>
          <a:prstGeom prst="rect">
            <a:avLst/>
          </a:prstGeom>
        </p:spPr>
        <p:txBody>
          <a:bodyPr lIns="0" tIns="0" rIns="0" bIns="0" rtlCol="0" anchor="t">
            <a:spAutoFit/>
          </a:bodyPr>
          <a:lstStyle/>
          <a:p>
            <a:pPr algn="ctr">
              <a:lnSpc>
                <a:spcPts val="3312"/>
              </a:lnSpc>
            </a:pPr>
            <a:r>
              <a:rPr lang="en-US" sz="2807" spc="157">
                <a:solidFill>
                  <a:srgbClr val="000000"/>
                </a:solidFill>
                <a:latin typeface="Montserrat"/>
                <a:ea typeface="Montserrat"/>
                <a:cs typeface="Montserrat"/>
                <a:sym typeface="Montserrat"/>
              </a:rPr>
              <a:t>Mrs McLeod</a:t>
            </a:r>
          </a:p>
          <a:p>
            <a:pPr marL="0" lvl="0" indent="0" algn="ctr">
              <a:lnSpc>
                <a:spcPts val="3312"/>
              </a:lnSpc>
              <a:spcBef>
                <a:spcPct val="0"/>
              </a:spcBef>
            </a:pPr>
            <a:r>
              <a:rPr lang="en-US" sz="2807" b="1" spc="157">
                <a:solidFill>
                  <a:srgbClr val="000000"/>
                </a:solidFill>
                <a:latin typeface="Montserrat Bold"/>
                <a:ea typeface="Montserrat Bold"/>
                <a:cs typeface="Montserrat Bold"/>
                <a:sym typeface="Montserrat Bold"/>
              </a:rPr>
              <a:t>School Business Manager</a:t>
            </a:r>
          </a:p>
        </p:txBody>
      </p:sp>
      <p:sp>
        <p:nvSpPr>
          <p:cNvPr id="15" name="Freeform 15"/>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8">
              <a:alphaModFix amt="29000"/>
            </a:blip>
            <a:stretch>
              <a:fillRect/>
            </a:stretch>
          </a:blipFill>
        </p:spPr>
      </p:sp>
      <p:sp>
        <p:nvSpPr>
          <p:cNvPr id="16" name="TextBox 16"/>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grpSp>
        <p:nvGrpSpPr>
          <p:cNvPr id="17" name="Group 17"/>
          <p:cNvGrpSpPr/>
          <p:nvPr/>
        </p:nvGrpSpPr>
        <p:grpSpPr>
          <a:xfrm>
            <a:off x="13431595" y="409713"/>
            <a:ext cx="11153345" cy="10287000"/>
            <a:chOff x="0" y="0"/>
            <a:chExt cx="521080" cy="480605"/>
          </a:xfrm>
        </p:grpSpPr>
        <p:sp>
          <p:nvSpPr>
            <p:cNvPr id="18" name="Freeform 18"/>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FFD700"/>
            </a:solidFill>
          </p:spPr>
        </p:sp>
        <p:sp>
          <p:nvSpPr>
            <p:cNvPr id="19" name="TextBox 19"/>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20" name="Group 20"/>
          <p:cNvGrpSpPr/>
          <p:nvPr/>
        </p:nvGrpSpPr>
        <p:grpSpPr>
          <a:xfrm>
            <a:off x="12375054" y="9448108"/>
            <a:ext cx="6580569" cy="838892"/>
            <a:chOff x="0" y="0"/>
            <a:chExt cx="3770039" cy="480605"/>
          </a:xfrm>
        </p:grpSpPr>
        <p:sp>
          <p:nvSpPr>
            <p:cNvPr id="21" name="Freeform 21"/>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22" name="TextBox 22"/>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23" name="Freeform 2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8">
              <a:alphaModFix amt="29000"/>
            </a:blip>
            <a:stretch>
              <a:fillRect/>
            </a:stretch>
          </a:blipFill>
        </p:spPr>
      </p:sp>
      <p:sp>
        <p:nvSpPr>
          <p:cNvPr id="24" name="TextBox 24"/>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608419" y="-1028700"/>
            <a:ext cx="10831604" cy="10287000"/>
            <a:chOff x="0" y="0"/>
            <a:chExt cx="641873" cy="609600"/>
          </a:xfrm>
        </p:grpSpPr>
        <p:sp>
          <p:nvSpPr>
            <p:cNvPr id="3" name="Freeform 3"/>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4" name="TextBox 4"/>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9553469" y="27214"/>
            <a:ext cx="14483006" cy="10287000"/>
            <a:chOff x="0" y="0"/>
            <a:chExt cx="676641" cy="480605"/>
          </a:xfrm>
        </p:grpSpPr>
        <p:sp>
          <p:nvSpPr>
            <p:cNvPr id="6" name="Freeform 6"/>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7" name="TextBox 7"/>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a:off x="-389167" y="268220"/>
            <a:ext cx="9725447" cy="1303133"/>
            <a:chOff x="0" y="0"/>
            <a:chExt cx="4549521" cy="609600"/>
          </a:xfrm>
        </p:grpSpPr>
        <p:sp>
          <p:nvSpPr>
            <p:cNvPr id="9" name="Freeform 9"/>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10" name="TextBox 10"/>
            <p:cNvSpPr txBox="1"/>
            <p:nvPr/>
          </p:nvSpPr>
          <p:spPr>
            <a:xfrm>
              <a:off x="101600" y="-66675"/>
              <a:ext cx="4346321" cy="676275"/>
            </a:xfrm>
            <a:prstGeom prst="rect">
              <a:avLst/>
            </a:prstGeom>
          </p:spPr>
          <p:txBody>
            <a:bodyPr lIns="50800" tIns="50800" rIns="50800" bIns="50800" rtlCol="0" anchor="ctr"/>
            <a:lstStyle/>
            <a:p>
              <a:pPr algn="ctr">
                <a:lnSpc>
                  <a:spcPts val="4859"/>
                </a:lnSpc>
              </a:pPr>
              <a:r>
                <a:rPr lang="en-US" sz="3471" b="1">
                  <a:solidFill>
                    <a:srgbClr val="FFFFFF"/>
                  </a:solidFill>
                  <a:latin typeface="Montserrat Bold"/>
                  <a:ea typeface="Montserrat Bold"/>
                  <a:cs typeface="Montserrat Bold"/>
                  <a:sym typeface="Montserrat Bold"/>
                </a:rPr>
                <a:t>Transition into School Timetable</a:t>
              </a:r>
            </a:p>
          </p:txBody>
        </p:sp>
      </p:grpSp>
      <p:sp>
        <p:nvSpPr>
          <p:cNvPr id="11" name="Freeform 11"/>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2">
              <a:alphaModFix amt="29000"/>
            </a:blip>
            <a:stretch>
              <a:fillRect/>
            </a:stretch>
          </a:blipFill>
        </p:spPr>
      </p:sp>
      <p:grpSp>
        <p:nvGrpSpPr>
          <p:cNvPr id="12" name="Group 12"/>
          <p:cNvGrpSpPr/>
          <p:nvPr/>
        </p:nvGrpSpPr>
        <p:grpSpPr>
          <a:xfrm>
            <a:off x="12333956" y="9502589"/>
            <a:ext cx="6580569" cy="838892"/>
            <a:chOff x="0" y="0"/>
            <a:chExt cx="3770039" cy="480605"/>
          </a:xfrm>
        </p:grpSpPr>
        <p:sp>
          <p:nvSpPr>
            <p:cNvPr id="13" name="Freeform 13"/>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4" name="TextBox 14"/>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TextBox 17"/>
          <p:cNvSpPr txBox="1"/>
          <p:nvPr/>
        </p:nvSpPr>
        <p:spPr>
          <a:xfrm>
            <a:off x="9302892" y="2501591"/>
            <a:ext cx="8190519" cy="1841723"/>
          </a:xfrm>
          <a:prstGeom prst="rect">
            <a:avLst/>
          </a:prstGeom>
        </p:spPr>
        <p:txBody>
          <a:bodyPr lIns="0" tIns="0" rIns="0" bIns="0" rtlCol="0" anchor="t">
            <a:spAutoFit/>
          </a:bodyPr>
          <a:lstStyle/>
          <a:p>
            <a:pPr algn="just">
              <a:lnSpc>
                <a:spcPts val="2920"/>
              </a:lnSpc>
            </a:pPr>
            <a:r>
              <a:rPr lang="en-US" sz="2374" dirty="0">
                <a:solidFill>
                  <a:srgbClr val="000000"/>
                </a:solidFill>
                <a:latin typeface="Montserrat"/>
                <a:ea typeface="Montserrat"/>
                <a:cs typeface="Montserrat"/>
                <a:sym typeface="Montserrat"/>
              </a:rPr>
              <a:t>Your child will choose a school library book when they meet their teacher and can visit school to exchange books at the school foyer on a Wednesday morning during the Summer Term.</a:t>
            </a:r>
          </a:p>
          <a:p>
            <a:pPr algn="just">
              <a:lnSpc>
                <a:spcPts val="2920"/>
              </a:lnSpc>
            </a:pPr>
            <a:endParaRPr lang="en-US" sz="2374" dirty="0">
              <a:solidFill>
                <a:srgbClr val="000000"/>
              </a:solidFill>
              <a:latin typeface="Montserrat"/>
              <a:ea typeface="Montserrat"/>
              <a:cs typeface="Montserrat"/>
              <a:sym typeface="Montserrat"/>
            </a:endParaRPr>
          </a:p>
        </p:txBody>
      </p:sp>
      <p:sp>
        <p:nvSpPr>
          <p:cNvPr id="18" name="TextBox 18"/>
          <p:cNvSpPr txBox="1"/>
          <p:nvPr/>
        </p:nvSpPr>
        <p:spPr>
          <a:xfrm>
            <a:off x="9281121" y="4929909"/>
            <a:ext cx="8212290" cy="1841723"/>
          </a:xfrm>
          <a:prstGeom prst="rect">
            <a:avLst/>
          </a:prstGeom>
        </p:spPr>
        <p:txBody>
          <a:bodyPr wrap="square" lIns="0" tIns="0" rIns="0" bIns="0" rtlCol="0" anchor="t">
            <a:spAutoFit/>
          </a:bodyPr>
          <a:lstStyle/>
          <a:p>
            <a:pPr algn="just">
              <a:lnSpc>
                <a:spcPts val="2920"/>
              </a:lnSpc>
            </a:pPr>
            <a:r>
              <a:rPr lang="en-US" sz="2374" dirty="0">
                <a:solidFill>
                  <a:srgbClr val="000000"/>
                </a:solidFill>
                <a:latin typeface="Montserrat"/>
                <a:ea typeface="Montserrat"/>
                <a:cs typeface="Montserrat"/>
                <a:sym typeface="Montserrat"/>
              </a:rPr>
              <a:t>It is important that we gain a good understanding of your child before starting school. We will make contact with your child’s current setting to help us begin to build a picture of them .</a:t>
            </a:r>
          </a:p>
          <a:p>
            <a:pPr algn="just">
              <a:lnSpc>
                <a:spcPts val="2920"/>
              </a:lnSpc>
            </a:pPr>
            <a:endParaRPr lang="en-US" sz="2374" dirty="0">
              <a:solidFill>
                <a:srgbClr val="000000"/>
              </a:solidFill>
              <a:latin typeface="Montserrat"/>
              <a:ea typeface="Montserrat"/>
              <a:cs typeface="Montserrat"/>
              <a:sym typeface="Montserrat"/>
            </a:endParaRPr>
          </a:p>
        </p:txBody>
      </p:sp>
      <p:sp>
        <p:nvSpPr>
          <p:cNvPr id="19" name="TextBox 19"/>
          <p:cNvSpPr txBox="1"/>
          <p:nvPr/>
        </p:nvSpPr>
        <p:spPr>
          <a:xfrm>
            <a:off x="9231367" y="7211719"/>
            <a:ext cx="8262044" cy="2213619"/>
          </a:xfrm>
          <a:prstGeom prst="rect">
            <a:avLst/>
          </a:prstGeom>
        </p:spPr>
        <p:txBody>
          <a:bodyPr wrap="square" lIns="0" tIns="0" rIns="0" bIns="0" rtlCol="0" anchor="t">
            <a:spAutoFit/>
          </a:bodyPr>
          <a:lstStyle/>
          <a:p>
            <a:pPr algn="just">
              <a:lnSpc>
                <a:spcPts val="2920"/>
              </a:lnSpc>
            </a:pPr>
            <a:r>
              <a:rPr lang="en-US" sz="2374" dirty="0">
                <a:solidFill>
                  <a:srgbClr val="000000"/>
                </a:solidFill>
                <a:latin typeface="Montserrat"/>
                <a:ea typeface="Montserrat"/>
                <a:cs typeface="Montserrat"/>
                <a:sym typeface="Montserrat"/>
              </a:rPr>
              <a:t>In September your child will attend for half a day for one week, either a morning or afternoon session.</a:t>
            </a:r>
          </a:p>
          <a:p>
            <a:pPr algn="just">
              <a:lnSpc>
                <a:spcPts val="2920"/>
              </a:lnSpc>
            </a:pPr>
            <a:r>
              <a:rPr lang="en-US" sz="2374" u="sng" dirty="0">
                <a:latin typeface="Montserrat"/>
                <a:ea typeface="Montserrat"/>
                <a:cs typeface="Montserrat"/>
                <a:sym typeface="Montserrat"/>
              </a:rPr>
              <a:t>A Profile meeting</a:t>
            </a:r>
            <a:r>
              <a:rPr lang="en-US" sz="2374" dirty="0">
                <a:latin typeface="Montserrat"/>
                <a:ea typeface="Montserrat"/>
                <a:cs typeface="Montserrat"/>
                <a:sym typeface="Montserrat"/>
              </a:rPr>
              <a:t> </a:t>
            </a:r>
            <a:r>
              <a:rPr lang="en-US" sz="2374" dirty="0">
                <a:solidFill>
                  <a:srgbClr val="000000"/>
                </a:solidFill>
                <a:latin typeface="Montserrat"/>
                <a:ea typeface="Montserrat"/>
                <a:cs typeface="Montserrat"/>
                <a:sym typeface="Montserrat"/>
              </a:rPr>
              <a:t>will be arranged with the class teacher to discuss your child and help a smooth transition into school.</a:t>
            </a:r>
          </a:p>
          <a:p>
            <a:pPr algn="just">
              <a:lnSpc>
                <a:spcPts val="2920"/>
              </a:lnSpc>
            </a:pPr>
            <a:endParaRPr lang="en-US" sz="2374" dirty="0">
              <a:solidFill>
                <a:srgbClr val="000000"/>
              </a:solidFill>
              <a:latin typeface="Montserrat"/>
              <a:ea typeface="Montserrat"/>
              <a:cs typeface="Montserrat"/>
              <a:sym typeface="Montserrat"/>
            </a:endParaRPr>
          </a:p>
        </p:txBody>
      </p:sp>
      <p:sp>
        <p:nvSpPr>
          <p:cNvPr id="22" name="TextBox 22"/>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3" name="TextBox 23"/>
          <p:cNvSpPr txBox="1"/>
          <p:nvPr/>
        </p:nvSpPr>
        <p:spPr>
          <a:xfrm>
            <a:off x="447441" y="1810443"/>
            <a:ext cx="8190519" cy="1841723"/>
          </a:xfrm>
          <a:prstGeom prst="rect">
            <a:avLst/>
          </a:prstGeom>
        </p:spPr>
        <p:txBody>
          <a:bodyPr lIns="0" tIns="0" rIns="0" bIns="0" rtlCol="0" anchor="t">
            <a:spAutoFit/>
          </a:bodyPr>
          <a:lstStyle/>
          <a:p>
            <a:pPr algn="just">
              <a:lnSpc>
                <a:spcPts val="2920"/>
              </a:lnSpc>
            </a:pPr>
            <a:r>
              <a:rPr lang="en-US" sz="2374" dirty="0">
                <a:solidFill>
                  <a:srgbClr val="000000"/>
                </a:solidFill>
                <a:latin typeface="Montserrat"/>
                <a:ea typeface="Montserrat"/>
                <a:cs typeface="Montserrat"/>
                <a:sym typeface="Montserrat"/>
              </a:rPr>
              <a:t>We have two opportunities for your child to come into Reception to meet staff and their class friends. </a:t>
            </a:r>
          </a:p>
          <a:p>
            <a:pPr algn="just">
              <a:lnSpc>
                <a:spcPts val="2920"/>
              </a:lnSpc>
            </a:pPr>
            <a:endParaRPr lang="en-US" sz="2374" dirty="0">
              <a:solidFill>
                <a:srgbClr val="000000"/>
              </a:solidFill>
              <a:latin typeface="Montserrat"/>
              <a:ea typeface="Montserrat"/>
              <a:cs typeface="Montserrat"/>
              <a:sym typeface="Montserrat"/>
            </a:endParaRPr>
          </a:p>
          <a:p>
            <a:pPr algn="just">
              <a:lnSpc>
                <a:spcPts val="2920"/>
              </a:lnSpc>
            </a:pPr>
            <a:r>
              <a:rPr lang="en-US" sz="2374" dirty="0">
                <a:solidFill>
                  <a:srgbClr val="000000"/>
                </a:solidFill>
                <a:latin typeface="Montserrat"/>
                <a:ea typeface="Montserrat"/>
                <a:cs typeface="Montserrat"/>
                <a:sym typeface="Montserrat"/>
              </a:rPr>
              <a:t>Time slots for these sessions will be given or sent to you.</a:t>
            </a:r>
          </a:p>
        </p:txBody>
      </p:sp>
      <p:sp>
        <p:nvSpPr>
          <p:cNvPr id="24" name="TextBox 24"/>
          <p:cNvSpPr txBox="1"/>
          <p:nvPr/>
        </p:nvSpPr>
        <p:spPr>
          <a:xfrm>
            <a:off x="1160634" y="3761658"/>
            <a:ext cx="3258966" cy="663671"/>
          </a:xfrm>
          <a:prstGeom prst="rect">
            <a:avLst/>
          </a:prstGeom>
        </p:spPr>
        <p:txBody>
          <a:bodyPr wrap="square" lIns="0" tIns="0" rIns="0" bIns="0" rtlCol="0" anchor="t">
            <a:spAutoFit/>
          </a:bodyPr>
          <a:lstStyle/>
          <a:p>
            <a:pPr algn="ctr">
              <a:lnSpc>
                <a:spcPts val="5419"/>
              </a:lnSpc>
              <a:spcBef>
                <a:spcPct val="0"/>
              </a:spcBef>
            </a:pPr>
            <a:r>
              <a:rPr lang="en-US" sz="3871" b="1" dirty="0">
                <a:solidFill>
                  <a:srgbClr val="000000"/>
                </a:solidFill>
                <a:latin typeface="Montaser Arabic Bold"/>
                <a:ea typeface="Montaser Arabic Bold"/>
                <a:cs typeface="Montaser Arabic Bold"/>
                <a:sym typeface="Montaser Arabic Bold"/>
              </a:rPr>
              <a:t>Session 1:</a:t>
            </a:r>
          </a:p>
        </p:txBody>
      </p:sp>
      <p:sp>
        <p:nvSpPr>
          <p:cNvPr id="25" name="TextBox 25"/>
          <p:cNvSpPr txBox="1"/>
          <p:nvPr/>
        </p:nvSpPr>
        <p:spPr>
          <a:xfrm>
            <a:off x="854179" y="4459567"/>
            <a:ext cx="7433193" cy="1457805"/>
          </a:xfrm>
          <a:prstGeom prst="rect">
            <a:avLst/>
          </a:prstGeom>
        </p:spPr>
        <p:txBody>
          <a:bodyPr lIns="0" tIns="0" rIns="0" bIns="0" rtlCol="0" anchor="t">
            <a:spAutoFit/>
          </a:bodyPr>
          <a:lstStyle/>
          <a:p>
            <a:pPr algn="just">
              <a:lnSpc>
                <a:spcPts val="2920"/>
              </a:lnSpc>
            </a:pPr>
            <a:r>
              <a:rPr lang="en-US" sz="2374" b="1" dirty="0">
                <a:solidFill>
                  <a:srgbClr val="006600"/>
                </a:solidFill>
                <a:latin typeface="Montserrat"/>
                <a:ea typeface="Montserrat"/>
                <a:cs typeface="Montserrat"/>
                <a:sym typeface="Montserrat"/>
              </a:rPr>
              <a:t>Wednesday 21st May- </a:t>
            </a:r>
            <a:r>
              <a:rPr lang="en-US" sz="2374" b="1" u="sng" dirty="0">
                <a:solidFill>
                  <a:srgbClr val="000000"/>
                </a:solidFill>
                <a:latin typeface="Montserrat Bold" panose="020B0604020202020204" charset="0"/>
                <a:ea typeface="Montserrat"/>
                <a:cs typeface="Montserrat"/>
                <a:sym typeface="Montserrat"/>
              </a:rPr>
              <a:t>“Stay n Play” </a:t>
            </a:r>
            <a:r>
              <a:rPr lang="en-US" sz="2374" dirty="0">
                <a:solidFill>
                  <a:srgbClr val="000000"/>
                </a:solidFill>
                <a:latin typeface="Montserrat"/>
                <a:ea typeface="Montserrat"/>
                <a:cs typeface="Montserrat"/>
                <a:sym typeface="Montserrat"/>
              </a:rPr>
              <a:t>in school for a half hour session. Your child will stay with you and have an opportunity to play and meet staff. </a:t>
            </a:r>
          </a:p>
          <a:p>
            <a:pPr algn="just">
              <a:lnSpc>
                <a:spcPts val="2920"/>
              </a:lnSpc>
            </a:pPr>
            <a:endParaRPr lang="en-US" sz="2374" dirty="0">
              <a:solidFill>
                <a:srgbClr val="000000"/>
              </a:solidFill>
              <a:latin typeface="Montserrat"/>
              <a:ea typeface="Montserrat"/>
              <a:cs typeface="Montserrat"/>
              <a:sym typeface="Montserrat"/>
            </a:endParaRPr>
          </a:p>
        </p:txBody>
      </p:sp>
      <p:sp>
        <p:nvSpPr>
          <p:cNvPr id="26" name="TextBox 26"/>
          <p:cNvSpPr txBox="1"/>
          <p:nvPr/>
        </p:nvSpPr>
        <p:spPr>
          <a:xfrm>
            <a:off x="1237608" y="5707042"/>
            <a:ext cx="3098223" cy="663671"/>
          </a:xfrm>
          <a:prstGeom prst="rect">
            <a:avLst/>
          </a:prstGeom>
        </p:spPr>
        <p:txBody>
          <a:bodyPr wrap="square" lIns="0" tIns="0" rIns="0" bIns="0" rtlCol="0" anchor="t">
            <a:spAutoFit/>
          </a:bodyPr>
          <a:lstStyle/>
          <a:p>
            <a:pPr algn="ctr">
              <a:lnSpc>
                <a:spcPts val="5419"/>
              </a:lnSpc>
              <a:spcBef>
                <a:spcPct val="0"/>
              </a:spcBef>
            </a:pPr>
            <a:r>
              <a:rPr lang="en-US" sz="3871" b="1" dirty="0">
                <a:solidFill>
                  <a:srgbClr val="000000"/>
                </a:solidFill>
                <a:latin typeface="Montaser Arabic Bold"/>
                <a:ea typeface="Montaser Arabic Bold"/>
                <a:cs typeface="Montaser Arabic Bold"/>
                <a:sym typeface="Montaser Arabic Bold"/>
              </a:rPr>
              <a:t>Session 2:</a:t>
            </a:r>
          </a:p>
        </p:txBody>
      </p:sp>
      <p:sp>
        <p:nvSpPr>
          <p:cNvPr id="27" name="TextBox 27"/>
          <p:cNvSpPr txBox="1"/>
          <p:nvPr/>
        </p:nvSpPr>
        <p:spPr>
          <a:xfrm>
            <a:off x="854179" y="6467926"/>
            <a:ext cx="7433192" cy="2957413"/>
          </a:xfrm>
          <a:prstGeom prst="rect">
            <a:avLst/>
          </a:prstGeom>
        </p:spPr>
        <p:txBody>
          <a:bodyPr wrap="square" lIns="0" tIns="0" rIns="0" bIns="0" rtlCol="0" anchor="t">
            <a:spAutoFit/>
          </a:bodyPr>
          <a:lstStyle/>
          <a:p>
            <a:pPr algn="just">
              <a:lnSpc>
                <a:spcPts val="2920"/>
              </a:lnSpc>
            </a:pPr>
            <a:r>
              <a:rPr lang="en-US" sz="2374" b="1" dirty="0">
                <a:solidFill>
                  <a:srgbClr val="006600"/>
                </a:solidFill>
                <a:latin typeface="Montserrat"/>
                <a:ea typeface="Montserrat"/>
                <a:cs typeface="Montserrat"/>
                <a:sym typeface="Montserrat"/>
              </a:rPr>
              <a:t>Wednesday 2nd July- </a:t>
            </a:r>
            <a:r>
              <a:rPr lang="en-US" sz="2374" u="sng" dirty="0">
                <a:solidFill>
                  <a:srgbClr val="000000"/>
                </a:solidFill>
                <a:latin typeface="Montserrat"/>
                <a:ea typeface="Montserrat"/>
                <a:cs typeface="Montserrat"/>
                <a:sym typeface="Montserrat"/>
              </a:rPr>
              <a:t>“</a:t>
            </a:r>
            <a:r>
              <a:rPr lang="en-US" sz="2374" b="1" u="sng" dirty="0">
                <a:solidFill>
                  <a:srgbClr val="000000"/>
                </a:solidFill>
                <a:latin typeface="Montserrat Bold"/>
                <a:ea typeface="Montserrat Bold"/>
                <a:cs typeface="Montserrat Bold"/>
                <a:sym typeface="Montserrat Bold"/>
              </a:rPr>
              <a:t>Meet the teacher”</a:t>
            </a:r>
            <a:r>
              <a:rPr lang="en-US" sz="2374" u="sng" dirty="0">
                <a:solidFill>
                  <a:srgbClr val="000000"/>
                </a:solidFill>
                <a:latin typeface="Montserrat"/>
                <a:ea typeface="Montserrat"/>
                <a:cs typeface="Montserrat"/>
                <a:sym typeface="Montserrat"/>
              </a:rPr>
              <a:t>. </a:t>
            </a:r>
            <a:r>
              <a:rPr lang="en-US" sz="2374" dirty="0">
                <a:solidFill>
                  <a:srgbClr val="000000"/>
                </a:solidFill>
                <a:latin typeface="Montserrat"/>
                <a:ea typeface="Montserrat"/>
                <a:cs typeface="Montserrat"/>
                <a:sym typeface="Montserrat"/>
              </a:rPr>
              <a:t>Your child will meet their new teacher and play in their new classroom. This is a 1 hour session. While the children are in the classroom you will be in the hall. During this time you will be given further information on how to help your child at home and about our Phonics Scheme. </a:t>
            </a:r>
          </a:p>
          <a:p>
            <a:pPr algn="just">
              <a:lnSpc>
                <a:spcPts val="2920"/>
              </a:lnSpc>
            </a:pPr>
            <a:endParaRPr lang="en-US" sz="2374" dirty="0">
              <a:solidFill>
                <a:srgbClr val="000000"/>
              </a:solidFill>
              <a:latin typeface="Montserrat"/>
              <a:ea typeface="Montserrat"/>
              <a:cs typeface="Montserrat"/>
              <a:sym typeface="Montserrat"/>
            </a:endParaRPr>
          </a:p>
        </p:txBody>
      </p:sp>
      <p:sp>
        <p:nvSpPr>
          <p:cNvPr id="28" name="TextBox 28"/>
          <p:cNvSpPr txBox="1"/>
          <p:nvPr/>
        </p:nvSpPr>
        <p:spPr>
          <a:xfrm>
            <a:off x="9054025" y="1874987"/>
            <a:ext cx="3467288" cy="663671"/>
          </a:xfrm>
          <a:prstGeom prst="rect">
            <a:avLst/>
          </a:prstGeom>
        </p:spPr>
        <p:txBody>
          <a:bodyPr wrap="square" lIns="0" tIns="0" rIns="0" bIns="0" rtlCol="0" anchor="t">
            <a:spAutoFit/>
          </a:bodyPr>
          <a:lstStyle/>
          <a:p>
            <a:pPr algn="ctr">
              <a:lnSpc>
                <a:spcPts val="5419"/>
              </a:lnSpc>
              <a:spcBef>
                <a:spcPct val="0"/>
              </a:spcBef>
            </a:pPr>
            <a:r>
              <a:rPr lang="en-US" sz="3871" b="1" dirty="0">
                <a:solidFill>
                  <a:srgbClr val="000000"/>
                </a:solidFill>
                <a:latin typeface="Montaser Arabic Bold"/>
                <a:ea typeface="Montaser Arabic Bold"/>
                <a:cs typeface="Montaser Arabic Bold"/>
                <a:sym typeface="Montaser Arabic Bold"/>
              </a:rPr>
              <a:t>Book Swap:</a:t>
            </a:r>
          </a:p>
        </p:txBody>
      </p:sp>
      <p:sp>
        <p:nvSpPr>
          <p:cNvPr id="29" name="TextBox 29"/>
          <p:cNvSpPr txBox="1"/>
          <p:nvPr/>
        </p:nvSpPr>
        <p:spPr>
          <a:xfrm>
            <a:off x="7968675" y="4246638"/>
            <a:ext cx="10768508" cy="574709"/>
          </a:xfrm>
          <a:prstGeom prst="rect">
            <a:avLst/>
          </a:prstGeom>
        </p:spPr>
        <p:txBody>
          <a:bodyPr wrap="square" lIns="0" tIns="0" rIns="0" bIns="0" rtlCol="0" anchor="t">
            <a:spAutoFit/>
          </a:bodyPr>
          <a:lstStyle/>
          <a:p>
            <a:pPr algn="ctr">
              <a:lnSpc>
                <a:spcPts val="4719"/>
              </a:lnSpc>
              <a:spcBef>
                <a:spcPct val="0"/>
              </a:spcBef>
            </a:pPr>
            <a:r>
              <a:rPr lang="en-US" sz="3371" b="1" dirty="0">
                <a:solidFill>
                  <a:srgbClr val="000000"/>
                </a:solidFill>
                <a:latin typeface="Montaser Arabic Bold"/>
                <a:ea typeface="Montaser Arabic Bold"/>
                <a:cs typeface="Montaser Arabic Bold"/>
                <a:sym typeface="Montaser Arabic Bold"/>
              </a:rPr>
              <a:t>       </a:t>
            </a:r>
            <a:r>
              <a:rPr lang="en-US" sz="3600" b="1" dirty="0">
                <a:solidFill>
                  <a:srgbClr val="000000"/>
                </a:solidFill>
                <a:latin typeface="Montaser Arabic Bold"/>
                <a:ea typeface="Montaser Arabic Bold"/>
                <a:cs typeface="Montaser Arabic Bold"/>
                <a:sym typeface="Montaser Arabic Bold"/>
              </a:rPr>
              <a:t>Communication with current settings</a:t>
            </a:r>
            <a:r>
              <a:rPr lang="en-US" sz="3870" b="1" dirty="0">
                <a:solidFill>
                  <a:srgbClr val="000000"/>
                </a:solidFill>
                <a:latin typeface="Montaser Arabic Bold"/>
                <a:ea typeface="Montaser Arabic Bold"/>
                <a:cs typeface="Montaser Arabic Bold"/>
                <a:sym typeface="Montaser Arabic Bold"/>
              </a:rPr>
              <a:t>:</a:t>
            </a:r>
          </a:p>
        </p:txBody>
      </p:sp>
      <p:sp>
        <p:nvSpPr>
          <p:cNvPr id="30" name="TextBox 30"/>
          <p:cNvSpPr txBox="1"/>
          <p:nvPr/>
        </p:nvSpPr>
        <p:spPr>
          <a:xfrm>
            <a:off x="9039537" y="6529328"/>
            <a:ext cx="3442775" cy="663671"/>
          </a:xfrm>
          <a:prstGeom prst="rect">
            <a:avLst/>
          </a:prstGeom>
        </p:spPr>
        <p:txBody>
          <a:bodyPr wrap="square" lIns="0" tIns="0" rIns="0" bIns="0" rtlCol="0" anchor="t">
            <a:spAutoFit/>
          </a:bodyPr>
          <a:lstStyle/>
          <a:p>
            <a:pPr algn="ctr">
              <a:lnSpc>
                <a:spcPts val="5419"/>
              </a:lnSpc>
              <a:spcBef>
                <a:spcPct val="0"/>
              </a:spcBef>
            </a:pPr>
            <a:r>
              <a:rPr lang="en-US" sz="3871" b="1" dirty="0">
                <a:solidFill>
                  <a:srgbClr val="000000"/>
                </a:solidFill>
                <a:latin typeface="Montaser Arabic Bold"/>
                <a:ea typeface="Montaser Arabic Bold"/>
                <a:cs typeface="Montaser Arabic Bold"/>
                <a:sym typeface="Montaser Arabic Bold"/>
              </a:rPr>
              <a:t>September: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608419" y="-1028700"/>
            <a:ext cx="10831604" cy="10287000"/>
            <a:chOff x="0" y="0"/>
            <a:chExt cx="641873" cy="609600"/>
          </a:xfrm>
        </p:grpSpPr>
        <p:sp>
          <p:nvSpPr>
            <p:cNvPr id="3" name="Freeform 3"/>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4" name="TextBox 4"/>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sp>
        <p:nvSpPr>
          <p:cNvPr id="5" name="Freeform 5"/>
          <p:cNvSpPr/>
          <p:nvPr/>
        </p:nvSpPr>
        <p:spPr>
          <a:xfrm>
            <a:off x="9761055" y="9197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89167" y="268220"/>
            <a:ext cx="9725447" cy="1303133"/>
            <a:chOff x="0" y="0"/>
            <a:chExt cx="4549521" cy="609600"/>
          </a:xfrm>
        </p:grpSpPr>
        <p:sp>
          <p:nvSpPr>
            <p:cNvPr id="7" name="Freeform 7"/>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8" name="TextBox 8"/>
            <p:cNvSpPr txBox="1"/>
            <p:nvPr/>
          </p:nvSpPr>
          <p:spPr>
            <a:xfrm>
              <a:off x="101600" y="-66675"/>
              <a:ext cx="4346321" cy="676275"/>
            </a:xfrm>
            <a:prstGeom prst="rect">
              <a:avLst/>
            </a:prstGeom>
          </p:spPr>
          <p:txBody>
            <a:bodyPr lIns="50800" tIns="50800" rIns="50800" bIns="50800" rtlCol="0" anchor="ctr"/>
            <a:lstStyle/>
            <a:p>
              <a:pPr algn="ctr">
                <a:lnSpc>
                  <a:spcPts val="5279"/>
                </a:lnSpc>
              </a:pPr>
              <a:r>
                <a:rPr lang="en-US" sz="3771" b="1">
                  <a:solidFill>
                    <a:srgbClr val="FFFFFF"/>
                  </a:solidFill>
                  <a:latin typeface="Montserrat Bold"/>
                  <a:ea typeface="Montserrat Bold"/>
                  <a:cs typeface="Montserrat Bold"/>
                  <a:sym typeface="Montserrat Bold"/>
                </a:rPr>
                <a:t>Reception Day</a:t>
              </a:r>
            </a:p>
          </p:txBody>
        </p:sp>
      </p:grpSp>
      <p:grpSp>
        <p:nvGrpSpPr>
          <p:cNvPr id="9" name="Group 9"/>
          <p:cNvGrpSpPr/>
          <p:nvPr/>
        </p:nvGrpSpPr>
        <p:grpSpPr>
          <a:xfrm>
            <a:off x="14632077" y="-3257972"/>
            <a:ext cx="5633109" cy="4829326"/>
            <a:chOff x="0" y="0"/>
            <a:chExt cx="711061" cy="609600"/>
          </a:xfrm>
        </p:grpSpPr>
        <p:sp>
          <p:nvSpPr>
            <p:cNvPr id="10" name="Freeform 10"/>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1" name="TextBox 11"/>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2" name="Freeform 12"/>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3" name="Group 13"/>
          <p:cNvGrpSpPr/>
          <p:nvPr/>
        </p:nvGrpSpPr>
        <p:grpSpPr>
          <a:xfrm>
            <a:off x="12333956" y="9502589"/>
            <a:ext cx="6580569" cy="838892"/>
            <a:chOff x="0" y="0"/>
            <a:chExt cx="3770039" cy="480605"/>
          </a:xfrm>
        </p:grpSpPr>
        <p:sp>
          <p:nvSpPr>
            <p:cNvPr id="14" name="Freeform 14"/>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5" name="TextBox 15"/>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6" name="Freeform 16"/>
          <p:cNvSpPr/>
          <p:nvPr/>
        </p:nvSpPr>
        <p:spPr>
          <a:xfrm>
            <a:off x="1623311" y="51435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1" name="TextBox 21"/>
          <p:cNvSpPr txBox="1"/>
          <p:nvPr/>
        </p:nvSpPr>
        <p:spPr>
          <a:xfrm>
            <a:off x="599757" y="1656875"/>
            <a:ext cx="10355111" cy="8638519"/>
          </a:xfrm>
          <a:prstGeom prst="rect">
            <a:avLst/>
          </a:prstGeom>
        </p:spPr>
        <p:txBody>
          <a:bodyPr wrap="square" lIns="0" tIns="0" rIns="0" bIns="0" rtlCol="0" anchor="t">
            <a:spAutoFit/>
          </a:bodyPr>
          <a:lstStyle/>
          <a:p>
            <a:pPr algn="just">
              <a:lnSpc>
                <a:spcPts val="2674"/>
              </a:lnSpc>
            </a:pPr>
            <a:r>
              <a:rPr lang="en-US" sz="2174" dirty="0">
                <a:solidFill>
                  <a:srgbClr val="000000"/>
                </a:solidFill>
                <a:latin typeface="Montserrat"/>
                <a:ea typeface="Montserrat"/>
                <a:cs typeface="Montserrat"/>
                <a:sym typeface="Montserrat"/>
              </a:rPr>
              <a:t>The Early Years Foundation Stage (EYFS) in Reception provides children with the opportunities to experience the best possible start to their education and future years at school. </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r>
              <a:rPr lang="en-US" sz="2174" dirty="0">
                <a:solidFill>
                  <a:srgbClr val="000000"/>
                </a:solidFill>
                <a:latin typeface="Montserrat"/>
                <a:ea typeface="Montserrat"/>
                <a:cs typeface="Montserrat"/>
                <a:sym typeface="Montserrat"/>
              </a:rPr>
              <a:t>Through grasping opportunities in child-initiated learning, partnered with direct teaching, children build a solid foundation to build on as they progress through their journey in KS1 education and beyond.</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r>
              <a:rPr lang="en-US" sz="2400" b="1" u="sng" dirty="0">
                <a:solidFill>
                  <a:srgbClr val="000000"/>
                </a:solidFill>
                <a:latin typeface="Montserrat Bold" panose="020B0604020202020204" charset="0"/>
                <a:ea typeface="Montserrat"/>
                <a:cs typeface="Montserrat"/>
                <a:sym typeface="Montserrat"/>
              </a:rPr>
              <a:t>A typical day:</a:t>
            </a:r>
          </a:p>
          <a:p>
            <a:pPr algn="just">
              <a:lnSpc>
                <a:spcPts val="2674"/>
              </a:lnSpc>
            </a:pPr>
            <a:endParaRPr lang="en-US" sz="2400" b="1" u="sng" dirty="0">
              <a:solidFill>
                <a:srgbClr val="000000"/>
              </a:solidFill>
              <a:latin typeface="Montserrat Bold" panose="020B0604020202020204" charset="0"/>
              <a:ea typeface="Montserrat"/>
              <a:cs typeface="Montserrat"/>
              <a:sym typeface="Montserrat"/>
            </a:endParaRPr>
          </a:p>
          <a:p>
            <a:pPr algn="just">
              <a:lnSpc>
                <a:spcPts val="2674"/>
              </a:lnSpc>
            </a:pPr>
            <a:r>
              <a:rPr lang="en-US" sz="2174" b="1" dirty="0">
                <a:solidFill>
                  <a:srgbClr val="000000"/>
                </a:solidFill>
                <a:latin typeface="Montserrat Bold"/>
                <a:ea typeface="Montserrat Bold"/>
                <a:cs typeface="Montserrat Bold"/>
                <a:sym typeface="Montserrat Bold"/>
              </a:rPr>
              <a:t>Short adult-led sessions daily</a:t>
            </a:r>
            <a:r>
              <a:rPr lang="en-US" sz="2174" dirty="0">
                <a:solidFill>
                  <a:srgbClr val="000000"/>
                </a:solidFill>
                <a:latin typeface="Montserrat"/>
                <a:ea typeface="Montserrat"/>
                <a:cs typeface="Montserrat"/>
                <a:sym typeface="Montserrat"/>
              </a:rPr>
              <a:t>: </a:t>
            </a:r>
          </a:p>
          <a:p>
            <a:pPr algn="just">
              <a:lnSpc>
                <a:spcPts val="2674"/>
              </a:lnSpc>
            </a:pPr>
            <a:r>
              <a:rPr lang="en-US" sz="2174" dirty="0">
                <a:solidFill>
                  <a:srgbClr val="000000"/>
                </a:solidFill>
                <a:latin typeface="Montserrat"/>
                <a:ea typeface="Montserrat"/>
                <a:cs typeface="Montserrat"/>
                <a:sym typeface="Montserrat"/>
              </a:rPr>
              <a:t>•Prayer time</a:t>
            </a:r>
          </a:p>
          <a:p>
            <a:pPr algn="just">
              <a:lnSpc>
                <a:spcPts val="2674"/>
              </a:lnSpc>
            </a:pPr>
            <a:r>
              <a:rPr lang="en-US" sz="2174" dirty="0">
                <a:solidFill>
                  <a:srgbClr val="000000"/>
                </a:solidFill>
                <a:latin typeface="Montserrat"/>
                <a:ea typeface="Montserrat"/>
                <a:cs typeface="Montserrat"/>
                <a:sym typeface="Montserrat"/>
              </a:rPr>
              <a:t>•Monster phonics sessions </a:t>
            </a:r>
          </a:p>
          <a:p>
            <a:pPr algn="just">
              <a:lnSpc>
                <a:spcPts val="2674"/>
              </a:lnSpc>
            </a:pPr>
            <a:r>
              <a:rPr lang="en-US" sz="2174" dirty="0">
                <a:solidFill>
                  <a:srgbClr val="000000"/>
                </a:solidFill>
                <a:latin typeface="Montserrat"/>
                <a:ea typeface="Montserrat"/>
                <a:cs typeface="Montserrat"/>
                <a:sym typeface="Montserrat"/>
              </a:rPr>
              <a:t>•</a:t>
            </a:r>
            <a:r>
              <a:rPr lang="en-US" sz="2174" dirty="0" err="1">
                <a:solidFill>
                  <a:srgbClr val="000000"/>
                </a:solidFill>
                <a:latin typeface="Montserrat"/>
                <a:ea typeface="Montserrat"/>
                <a:cs typeface="Montserrat"/>
                <a:sym typeface="Montserrat"/>
              </a:rPr>
              <a:t>Maths</a:t>
            </a:r>
            <a:r>
              <a:rPr lang="en-US" sz="2174" dirty="0">
                <a:solidFill>
                  <a:srgbClr val="000000"/>
                </a:solidFill>
                <a:latin typeface="Montserrat"/>
                <a:ea typeface="Montserrat"/>
                <a:cs typeface="Montserrat"/>
                <a:sym typeface="Montserrat"/>
              </a:rPr>
              <a:t> Session </a:t>
            </a:r>
          </a:p>
          <a:p>
            <a:pPr algn="just">
              <a:lnSpc>
                <a:spcPts val="2674"/>
              </a:lnSpc>
            </a:pPr>
            <a:r>
              <a:rPr lang="en-US" sz="2174" dirty="0">
                <a:solidFill>
                  <a:srgbClr val="000000"/>
                </a:solidFill>
                <a:latin typeface="Montserrat"/>
                <a:ea typeface="Montserrat"/>
                <a:cs typeface="Montserrat"/>
                <a:sym typeface="Montserrat"/>
              </a:rPr>
              <a:t>•Story time and singing rhymes</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r>
              <a:rPr lang="en-US" sz="2174" b="1" dirty="0">
                <a:solidFill>
                  <a:srgbClr val="000000"/>
                </a:solidFill>
                <a:latin typeface="Montserrat Bold"/>
                <a:ea typeface="Montserrat Bold"/>
                <a:cs typeface="Montserrat Bold"/>
                <a:sym typeface="Montserrat Bold"/>
              </a:rPr>
              <a:t>Our learning environment and invitations to play:</a:t>
            </a:r>
          </a:p>
          <a:p>
            <a:pPr algn="just">
              <a:lnSpc>
                <a:spcPts val="2674"/>
              </a:lnSpc>
            </a:pPr>
            <a:r>
              <a:rPr lang="en-US" sz="2174" dirty="0">
                <a:solidFill>
                  <a:srgbClr val="000000"/>
                </a:solidFill>
                <a:latin typeface="Montserrat"/>
                <a:ea typeface="Montserrat"/>
                <a:cs typeface="Montserrat"/>
                <a:sym typeface="Montserrat"/>
              </a:rPr>
              <a:t>These are created around topics and interests of the children, where we encourage exploration and play.</a:t>
            </a:r>
          </a:p>
          <a:p>
            <a:pPr algn="just">
              <a:lnSpc>
                <a:spcPts val="2674"/>
              </a:lnSpc>
            </a:pPr>
            <a:r>
              <a:rPr lang="en-US" sz="2174" dirty="0">
                <a:solidFill>
                  <a:srgbClr val="000000"/>
                </a:solidFill>
                <a:latin typeface="Montserrat"/>
                <a:ea typeface="Montserrat"/>
                <a:cs typeface="Montserrat"/>
                <a:sym typeface="Montserrat"/>
              </a:rPr>
              <a:t>The learning opportunities develop and deepen their understanding. This is called child-initiated learning, but the children will come to understand it as ‘choosing time”. During these sessions, we encourage children to challenge themselves to deepen and extend learning taught during the ‘adult-led’ sessions. These sessions can be indoors and outdoors.</a:t>
            </a:r>
          </a:p>
          <a:p>
            <a:pPr algn="just">
              <a:lnSpc>
                <a:spcPts val="2674"/>
              </a:lnSpc>
            </a:pPr>
            <a:endParaRPr lang="en-US" sz="2174" dirty="0">
              <a:solidFill>
                <a:srgbClr val="000000"/>
              </a:solidFill>
              <a:latin typeface="Montserrat"/>
              <a:ea typeface="Montserrat"/>
              <a:cs typeface="Montserrat"/>
              <a:sym typeface="Montserrat"/>
            </a:endParaRPr>
          </a:p>
        </p:txBody>
      </p:sp>
      <p:pic>
        <p:nvPicPr>
          <p:cNvPr id="22" name="Picture 21">
            <a:extLst>
              <a:ext uri="{FF2B5EF4-FFF2-40B4-BE49-F238E27FC236}">
                <a16:creationId xmlns:a16="http://schemas.microsoft.com/office/drawing/2014/main" id="{D675E2EA-25DC-49B0-9495-F6241CD0100F}"/>
              </a:ext>
            </a:extLst>
          </p:cNvPr>
          <p:cNvPicPr>
            <a:picLocks noChangeAspect="1"/>
          </p:cNvPicPr>
          <p:nvPr/>
        </p:nvPicPr>
        <p:blipFill>
          <a:blip r:embed="rId5"/>
          <a:stretch>
            <a:fillRect/>
          </a:stretch>
        </p:blipFill>
        <p:spPr>
          <a:xfrm>
            <a:off x="14488628" y="2840429"/>
            <a:ext cx="3469496" cy="2757009"/>
          </a:xfrm>
          <a:prstGeom prst="rect">
            <a:avLst/>
          </a:prstGeom>
        </p:spPr>
      </p:pic>
      <p:pic>
        <p:nvPicPr>
          <p:cNvPr id="23" name="Picture 22">
            <a:extLst>
              <a:ext uri="{FF2B5EF4-FFF2-40B4-BE49-F238E27FC236}">
                <a16:creationId xmlns:a16="http://schemas.microsoft.com/office/drawing/2014/main" id="{181B39A5-D06D-4000-9760-B0A6B6661CFE}"/>
              </a:ext>
            </a:extLst>
          </p:cNvPr>
          <p:cNvPicPr>
            <a:picLocks noChangeAspect="1"/>
          </p:cNvPicPr>
          <p:nvPr/>
        </p:nvPicPr>
        <p:blipFill>
          <a:blip r:embed="rId6"/>
          <a:stretch>
            <a:fillRect/>
          </a:stretch>
        </p:blipFill>
        <p:spPr>
          <a:xfrm>
            <a:off x="10374382" y="3999347"/>
            <a:ext cx="3219594" cy="2562339"/>
          </a:xfrm>
          <a:prstGeom prst="rect">
            <a:avLst/>
          </a:prstGeom>
        </p:spPr>
      </p:pic>
      <p:pic>
        <p:nvPicPr>
          <p:cNvPr id="24" name="Picture 23">
            <a:extLst>
              <a:ext uri="{FF2B5EF4-FFF2-40B4-BE49-F238E27FC236}">
                <a16:creationId xmlns:a16="http://schemas.microsoft.com/office/drawing/2014/main" id="{0C76A8C1-1EFA-4314-B712-ACA50FE93F96}"/>
              </a:ext>
            </a:extLst>
          </p:cNvPr>
          <p:cNvPicPr>
            <a:picLocks noChangeAspect="1"/>
          </p:cNvPicPr>
          <p:nvPr/>
        </p:nvPicPr>
        <p:blipFill>
          <a:blip r:embed="rId7"/>
          <a:stretch>
            <a:fillRect/>
          </a:stretch>
        </p:blipFill>
        <p:spPr>
          <a:xfrm>
            <a:off x="14766963" y="5926196"/>
            <a:ext cx="2921280" cy="3016435"/>
          </a:xfrm>
          <a:prstGeom prst="rect">
            <a:avLst/>
          </a:prstGeom>
        </p:spPr>
      </p:pic>
      <p:pic>
        <p:nvPicPr>
          <p:cNvPr id="26" name="Picture 25">
            <a:extLst>
              <a:ext uri="{FF2B5EF4-FFF2-40B4-BE49-F238E27FC236}">
                <a16:creationId xmlns:a16="http://schemas.microsoft.com/office/drawing/2014/main" id="{3CDD4607-AB77-40EC-9CE0-68ADBA230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4339">
            <a:off x="11499637" y="1328921"/>
            <a:ext cx="2984048" cy="2238036"/>
          </a:xfrm>
          <a:prstGeom prst="rect">
            <a:avLst/>
          </a:prstGeom>
        </p:spPr>
      </p:pic>
      <p:pic>
        <p:nvPicPr>
          <p:cNvPr id="28" name="Picture 27">
            <a:extLst>
              <a:ext uri="{FF2B5EF4-FFF2-40B4-BE49-F238E27FC236}">
                <a16:creationId xmlns:a16="http://schemas.microsoft.com/office/drawing/2014/main" id="{EA20F8EC-D926-4737-85FD-47FDB9102D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54575">
            <a:off x="11691541" y="6948236"/>
            <a:ext cx="2788042" cy="209103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003506" y="1919348"/>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223185" y="484006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608419" y="-1028700"/>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8999500" y="0"/>
            <a:ext cx="14483006" cy="10287000"/>
            <a:chOff x="0" y="0"/>
            <a:chExt cx="676641" cy="480605"/>
          </a:xfrm>
        </p:grpSpPr>
        <p:sp>
          <p:nvSpPr>
            <p:cNvPr id="8" name="Freeform 8"/>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9" name="TextBox 9"/>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389167" y="268220"/>
            <a:ext cx="9725447" cy="1303133"/>
            <a:chOff x="0" y="0"/>
            <a:chExt cx="4549521" cy="609600"/>
          </a:xfrm>
        </p:grpSpPr>
        <p:sp>
          <p:nvSpPr>
            <p:cNvPr id="11" name="Freeform 11"/>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12" name="TextBox 12"/>
            <p:cNvSpPr txBox="1"/>
            <p:nvPr/>
          </p:nvSpPr>
          <p:spPr>
            <a:xfrm>
              <a:off x="101600" y="-57150"/>
              <a:ext cx="4346321" cy="666750"/>
            </a:xfrm>
            <a:prstGeom prst="rect">
              <a:avLst/>
            </a:prstGeom>
          </p:spPr>
          <p:txBody>
            <a:bodyPr lIns="50800" tIns="50800" rIns="50800" bIns="50800" rtlCol="0" anchor="ctr"/>
            <a:lstStyle/>
            <a:p>
              <a:pPr algn="ctr">
                <a:lnSpc>
                  <a:spcPts val="4579"/>
                </a:lnSpc>
              </a:pPr>
              <a:r>
                <a:rPr lang="en-US" sz="3271" b="1">
                  <a:solidFill>
                    <a:srgbClr val="FFFFFF"/>
                  </a:solidFill>
                  <a:latin typeface="Montserrat Bold"/>
                  <a:ea typeface="Montserrat Bold"/>
                  <a:cs typeface="Montserrat Bold"/>
                  <a:sym typeface="Montserrat Bold"/>
                </a:rPr>
                <a:t>Parental Support and School Readiness</a:t>
              </a: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TextBox 17"/>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8" name="TextBox 18"/>
          <p:cNvSpPr txBox="1"/>
          <p:nvPr/>
        </p:nvSpPr>
        <p:spPr>
          <a:xfrm>
            <a:off x="0" y="1627606"/>
            <a:ext cx="12333956" cy="1349471"/>
          </a:xfrm>
          <a:prstGeom prst="rect">
            <a:avLst/>
          </a:prstGeom>
        </p:spPr>
        <p:txBody>
          <a:bodyPr lIns="0" tIns="0" rIns="0" bIns="0" rtlCol="0" anchor="t">
            <a:spAutoFit/>
          </a:bodyPr>
          <a:lstStyle/>
          <a:p>
            <a:pPr algn="ctr">
              <a:lnSpc>
                <a:spcPts val="5419"/>
              </a:lnSpc>
              <a:spcBef>
                <a:spcPct val="0"/>
              </a:spcBef>
            </a:pPr>
            <a:r>
              <a:rPr lang="en-US" sz="3871" b="1">
                <a:solidFill>
                  <a:srgbClr val="000000"/>
                </a:solidFill>
                <a:latin typeface="Montserrat Bold"/>
                <a:ea typeface="Montserrat Bold"/>
                <a:cs typeface="Montserrat Bold"/>
                <a:sym typeface="Montserrat Bold"/>
              </a:rPr>
              <a:t>Things you can do to help and support your child with starting school.</a:t>
            </a:r>
          </a:p>
        </p:txBody>
      </p:sp>
      <p:sp>
        <p:nvSpPr>
          <p:cNvPr id="19" name="TextBox 19"/>
          <p:cNvSpPr txBox="1"/>
          <p:nvPr/>
        </p:nvSpPr>
        <p:spPr>
          <a:xfrm>
            <a:off x="447441" y="3004989"/>
            <a:ext cx="11002313" cy="6702797"/>
          </a:xfrm>
          <a:prstGeom prst="rect">
            <a:avLst/>
          </a:prstGeom>
        </p:spPr>
        <p:txBody>
          <a:bodyPr wrap="square" lIns="0" tIns="0" rIns="0" bIns="0" rtlCol="0" anchor="t">
            <a:spAutoFit/>
          </a:bodyPr>
          <a:lstStyle/>
          <a:p>
            <a:pPr algn="just">
              <a:lnSpc>
                <a:spcPts val="2574"/>
              </a:lnSpc>
            </a:pPr>
            <a:r>
              <a:rPr lang="en-US" sz="2093" dirty="0">
                <a:solidFill>
                  <a:srgbClr val="000000"/>
                </a:solidFill>
                <a:latin typeface="Montserrat"/>
                <a:ea typeface="Montserrat"/>
                <a:cs typeface="Montserrat"/>
                <a:sym typeface="Montserrat"/>
              </a:rPr>
              <a:t>All children develop at their own pace, and are all learning from birth. When it’s time to start school, some children will need more help than others. There’s lots you can do at home to build your child’s confidence and independence, helping them feel emotionally and practically prepared to start school.</a:t>
            </a:r>
          </a:p>
          <a:p>
            <a:pPr algn="just">
              <a:lnSpc>
                <a:spcPts val="2574"/>
              </a:lnSpc>
            </a:pPr>
            <a:endParaRPr lang="en-US" sz="2800" dirty="0">
              <a:solidFill>
                <a:srgbClr val="000000"/>
              </a:solidFill>
              <a:latin typeface="Montserrat"/>
              <a:ea typeface="Montserrat"/>
              <a:cs typeface="Montserrat"/>
              <a:sym typeface="Montserrat"/>
            </a:endParaRPr>
          </a:p>
          <a:p>
            <a:pPr algn="just">
              <a:lnSpc>
                <a:spcPts val="2820"/>
              </a:lnSpc>
            </a:pPr>
            <a:r>
              <a:rPr lang="en-US" sz="2800" b="1" dirty="0">
                <a:solidFill>
                  <a:srgbClr val="000000"/>
                </a:solidFill>
                <a:latin typeface="Montserrat Bold"/>
                <a:ea typeface="Montserrat Bold"/>
                <a:cs typeface="Montserrat Bold"/>
                <a:sym typeface="Montserrat Bold"/>
              </a:rPr>
              <a:t>The Definition: skills to </a:t>
            </a:r>
            <a:r>
              <a:rPr lang="en-US" sz="2800" b="1" dirty="0" err="1">
                <a:solidFill>
                  <a:srgbClr val="000000"/>
                </a:solidFill>
                <a:latin typeface="Montserrat Bold"/>
                <a:ea typeface="Montserrat Bold"/>
                <a:cs typeface="Montserrat Bold"/>
                <a:sym typeface="Montserrat Bold"/>
              </a:rPr>
              <a:t>practise</a:t>
            </a:r>
            <a:r>
              <a:rPr lang="en-US" sz="2800" b="1" dirty="0">
                <a:solidFill>
                  <a:srgbClr val="000000"/>
                </a:solidFill>
                <a:latin typeface="Montserrat Bold"/>
                <a:ea typeface="Montserrat Bold"/>
                <a:cs typeface="Montserrat Bold"/>
                <a:sym typeface="Montserrat Bold"/>
              </a:rPr>
              <a:t> before starting Reception</a:t>
            </a:r>
          </a:p>
          <a:p>
            <a:pPr algn="just">
              <a:lnSpc>
                <a:spcPts val="2820"/>
              </a:lnSpc>
            </a:pPr>
            <a:endParaRPr lang="en-US" sz="2800" b="1" dirty="0">
              <a:solidFill>
                <a:srgbClr val="000000"/>
              </a:solidFill>
              <a:latin typeface="Montserrat Bold"/>
              <a:ea typeface="Montserrat Bold"/>
              <a:cs typeface="Montserrat Bold"/>
              <a:sym typeface="Montserrat Bold"/>
            </a:endParaRPr>
          </a:p>
          <a:p>
            <a:pPr algn="just">
              <a:lnSpc>
                <a:spcPts val="2574"/>
              </a:lnSpc>
            </a:pPr>
            <a:r>
              <a:rPr lang="en-US" sz="2093" b="1" u="sng" dirty="0">
                <a:solidFill>
                  <a:srgbClr val="000000"/>
                </a:solidFill>
                <a:latin typeface="Montserrat"/>
                <a:ea typeface="Montserrat"/>
                <a:cs typeface="Montserrat"/>
                <a:sym typeface="Montserrat"/>
              </a:rPr>
              <a:t>Growing independence</a:t>
            </a:r>
          </a:p>
          <a:p>
            <a:pPr algn="just">
              <a:lnSpc>
                <a:spcPts val="2574"/>
              </a:lnSpc>
            </a:pPr>
            <a:r>
              <a:rPr lang="en-US" sz="2093" dirty="0">
                <a:solidFill>
                  <a:srgbClr val="000000"/>
                </a:solidFill>
                <a:latin typeface="Montserrat"/>
                <a:ea typeface="Montserrat"/>
                <a:cs typeface="Montserrat"/>
                <a:sym typeface="Montserrat"/>
              </a:rPr>
              <a:t>Taking care of themselves</a:t>
            </a:r>
          </a:p>
          <a:p>
            <a:pPr algn="just">
              <a:lnSpc>
                <a:spcPts val="2574"/>
              </a:lnSpc>
            </a:pPr>
            <a:r>
              <a:rPr lang="en-US" sz="2093" dirty="0">
                <a:solidFill>
                  <a:srgbClr val="000000"/>
                </a:solidFill>
                <a:latin typeface="Montserrat"/>
                <a:ea typeface="Montserrat"/>
                <a:cs typeface="Montserrat"/>
                <a:sym typeface="Montserrat"/>
              </a:rPr>
              <a:t>Play, creativity and curiosity</a:t>
            </a:r>
          </a:p>
          <a:p>
            <a:pPr algn="just">
              <a:lnSpc>
                <a:spcPts val="2574"/>
              </a:lnSpc>
            </a:pPr>
            <a:endParaRPr lang="en-US" sz="2093" dirty="0">
              <a:solidFill>
                <a:srgbClr val="000000"/>
              </a:solidFill>
              <a:latin typeface="Montserrat"/>
              <a:ea typeface="Montserrat"/>
              <a:cs typeface="Montserrat"/>
              <a:sym typeface="Montserrat"/>
            </a:endParaRPr>
          </a:p>
          <a:p>
            <a:pPr algn="just">
              <a:lnSpc>
                <a:spcPts val="2574"/>
              </a:lnSpc>
            </a:pPr>
            <a:r>
              <a:rPr lang="en-US" sz="2093" b="1" u="sng" dirty="0">
                <a:solidFill>
                  <a:srgbClr val="000000"/>
                </a:solidFill>
                <a:latin typeface="Montserrat"/>
                <a:ea typeface="Montserrat"/>
                <a:cs typeface="Montserrat"/>
                <a:sym typeface="Montserrat"/>
              </a:rPr>
              <a:t>Building relationships and communicating</a:t>
            </a:r>
          </a:p>
          <a:p>
            <a:pPr algn="just">
              <a:lnSpc>
                <a:spcPts val="2574"/>
              </a:lnSpc>
            </a:pPr>
            <a:r>
              <a:rPr lang="en-US" sz="2093" dirty="0">
                <a:solidFill>
                  <a:srgbClr val="000000"/>
                </a:solidFill>
                <a:latin typeface="Montserrat"/>
                <a:ea typeface="Montserrat"/>
                <a:cs typeface="Montserrat"/>
                <a:sym typeface="Montserrat"/>
              </a:rPr>
              <a:t>Being with others</a:t>
            </a:r>
          </a:p>
          <a:p>
            <a:pPr algn="just">
              <a:lnSpc>
                <a:spcPts val="2574"/>
              </a:lnSpc>
            </a:pPr>
            <a:r>
              <a:rPr lang="en-US" sz="2093" dirty="0">
                <a:solidFill>
                  <a:srgbClr val="000000"/>
                </a:solidFill>
                <a:latin typeface="Montserrat"/>
                <a:ea typeface="Montserrat"/>
                <a:cs typeface="Montserrat"/>
                <a:sym typeface="Montserrat"/>
              </a:rPr>
              <a:t>Communication and language</a:t>
            </a:r>
          </a:p>
          <a:p>
            <a:pPr algn="just">
              <a:lnSpc>
                <a:spcPts val="2574"/>
              </a:lnSpc>
            </a:pPr>
            <a:r>
              <a:rPr lang="en-US" sz="2093" dirty="0">
                <a:solidFill>
                  <a:srgbClr val="000000"/>
                </a:solidFill>
                <a:latin typeface="Montserrat"/>
                <a:ea typeface="Montserrat"/>
                <a:cs typeface="Montserrat"/>
                <a:sym typeface="Montserrat"/>
              </a:rPr>
              <a:t>Listening and engaging</a:t>
            </a:r>
          </a:p>
          <a:p>
            <a:pPr algn="just">
              <a:lnSpc>
                <a:spcPts val="2574"/>
              </a:lnSpc>
            </a:pPr>
            <a:endParaRPr lang="en-US" sz="2093" dirty="0">
              <a:solidFill>
                <a:srgbClr val="000000"/>
              </a:solidFill>
              <a:latin typeface="Montserrat"/>
              <a:ea typeface="Montserrat"/>
              <a:cs typeface="Montserrat"/>
              <a:sym typeface="Montserrat"/>
            </a:endParaRPr>
          </a:p>
          <a:p>
            <a:pPr algn="just">
              <a:lnSpc>
                <a:spcPts val="2574"/>
              </a:lnSpc>
            </a:pPr>
            <a:r>
              <a:rPr lang="en-US" sz="2093" b="1" u="sng" dirty="0">
                <a:solidFill>
                  <a:srgbClr val="000000"/>
                </a:solidFill>
                <a:latin typeface="Montserrat"/>
                <a:ea typeface="Montserrat"/>
                <a:cs typeface="Montserrat"/>
                <a:sym typeface="Montserrat"/>
              </a:rPr>
              <a:t>Physical development</a:t>
            </a:r>
          </a:p>
          <a:p>
            <a:pPr algn="just">
              <a:lnSpc>
                <a:spcPts val="2574"/>
              </a:lnSpc>
            </a:pPr>
            <a:r>
              <a:rPr lang="en-US" sz="2093" dirty="0">
                <a:solidFill>
                  <a:srgbClr val="000000"/>
                </a:solidFill>
                <a:latin typeface="Montserrat"/>
                <a:ea typeface="Montserrat"/>
                <a:cs typeface="Montserrat"/>
                <a:sym typeface="Montserrat"/>
              </a:rPr>
              <a:t>Getting moving for at least 3 hours a day</a:t>
            </a:r>
          </a:p>
          <a:p>
            <a:pPr algn="just">
              <a:lnSpc>
                <a:spcPts val="2574"/>
              </a:lnSpc>
            </a:pPr>
            <a:r>
              <a:rPr lang="en-US" sz="2093" dirty="0">
                <a:solidFill>
                  <a:srgbClr val="000000"/>
                </a:solidFill>
                <a:latin typeface="Montserrat"/>
                <a:ea typeface="Montserrat"/>
                <a:cs typeface="Montserrat"/>
                <a:sym typeface="Montserrat"/>
              </a:rPr>
              <a:t>Healthy routines</a:t>
            </a:r>
          </a:p>
          <a:p>
            <a:pPr algn="just">
              <a:lnSpc>
                <a:spcPts val="2574"/>
              </a:lnSpc>
            </a:pPr>
            <a:endParaRPr lang="en-US" sz="2093" dirty="0">
              <a:solidFill>
                <a:srgbClr val="000000"/>
              </a:solidFill>
              <a:latin typeface="Montserrat"/>
              <a:ea typeface="Montserrat"/>
              <a:cs typeface="Montserrat"/>
              <a:sym typeface="Montserrat"/>
            </a:endParaRPr>
          </a:p>
        </p:txBody>
      </p:sp>
      <p:pic>
        <p:nvPicPr>
          <p:cNvPr id="26" name="Picture 25">
            <a:extLst>
              <a:ext uri="{FF2B5EF4-FFF2-40B4-BE49-F238E27FC236}">
                <a16:creationId xmlns:a16="http://schemas.microsoft.com/office/drawing/2014/main" id="{FDACF1E4-6B9A-4DA6-B8F1-32F8C5AC52CF}"/>
              </a:ext>
            </a:extLst>
          </p:cNvPr>
          <p:cNvPicPr>
            <a:picLocks noChangeAspect="1"/>
          </p:cNvPicPr>
          <p:nvPr/>
        </p:nvPicPr>
        <p:blipFill>
          <a:blip r:embed="rId5"/>
          <a:stretch>
            <a:fillRect/>
          </a:stretch>
        </p:blipFill>
        <p:spPr>
          <a:xfrm rot="679253">
            <a:off x="11379433" y="4160587"/>
            <a:ext cx="3529751" cy="4894452"/>
          </a:xfrm>
          <a:prstGeom prst="rect">
            <a:avLst/>
          </a:prstGeom>
        </p:spPr>
      </p:pic>
      <p:pic>
        <p:nvPicPr>
          <p:cNvPr id="27" name="Picture 26">
            <a:extLst>
              <a:ext uri="{FF2B5EF4-FFF2-40B4-BE49-F238E27FC236}">
                <a16:creationId xmlns:a16="http://schemas.microsoft.com/office/drawing/2014/main" id="{091AF173-7755-4D88-81B0-1E3DA48A9018}"/>
              </a:ext>
            </a:extLst>
          </p:cNvPr>
          <p:cNvPicPr>
            <a:picLocks noChangeAspect="1"/>
          </p:cNvPicPr>
          <p:nvPr/>
        </p:nvPicPr>
        <p:blipFill>
          <a:blip r:embed="rId6"/>
          <a:stretch>
            <a:fillRect/>
          </a:stretch>
        </p:blipFill>
        <p:spPr>
          <a:xfrm rot="21167989">
            <a:off x="14103274" y="535383"/>
            <a:ext cx="3728206" cy="516213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003506" y="1919348"/>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90565" y="3382156"/>
            <a:ext cx="11839672" cy="2676722"/>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txBody>
          <a:bodyPr/>
          <a:lstStyle/>
          <a:p>
            <a:pPr marL="285750" indent="-285750" fontAlgn="base">
              <a:buFont typeface="Arial" panose="020B0604020202020204" pitchFamily="34" charset="0"/>
              <a:buChar char="•"/>
            </a:pPr>
            <a:r>
              <a:rPr lang="en-GB" sz="2400" dirty="0">
                <a:latin typeface="Montserrat" panose="020B0604020202020204" charset="0"/>
              </a:rPr>
              <a:t>Putting on/taking off their coat and shoes independently</a:t>
            </a:r>
          </a:p>
          <a:p>
            <a:pPr marL="285750" indent="-285750" fontAlgn="base">
              <a:buFont typeface="Arial" panose="020B0604020202020204" pitchFamily="34" charset="0"/>
              <a:buChar char="•"/>
            </a:pPr>
            <a:r>
              <a:rPr lang="en-GB" sz="2400" dirty="0">
                <a:latin typeface="Montserrat" panose="020B0604020202020204" charset="0"/>
              </a:rPr>
              <a:t>Using the toilet and washing their hands</a:t>
            </a:r>
          </a:p>
          <a:p>
            <a:pPr marL="285750" indent="-285750" fontAlgn="base">
              <a:buFont typeface="Arial" panose="020B0604020202020204" pitchFamily="34" charset="0"/>
              <a:buChar char="•"/>
            </a:pPr>
            <a:r>
              <a:rPr lang="en-GB" sz="2400" dirty="0">
                <a:latin typeface="Montserrat" panose="020B0604020202020204" charset="0"/>
              </a:rPr>
              <a:t>Getting dressed with little help, e.g. after using the toilet</a:t>
            </a:r>
          </a:p>
          <a:p>
            <a:pPr marL="285750" indent="-285750" fontAlgn="base">
              <a:buFont typeface="Arial" panose="020B0604020202020204" pitchFamily="34" charset="0"/>
              <a:buChar char="•"/>
            </a:pPr>
            <a:r>
              <a:rPr lang="en-GB" sz="2400" dirty="0">
                <a:latin typeface="Montserrat" panose="020B0604020202020204" charset="0"/>
              </a:rPr>
              <a:t>Using cutlery (e.g. fork and spoon, chopsticks) and drinking</a:t>
            </a:r>
          </a:p>
          <a:p>
            <a:pPr fontAlgn="base"/>
            <a:r>
              <a:rPr lang="en-GB" sz="2400" dirty="0">
                <a:latin typeface="Montserrat" panose="020B0604020202020204" charset="0"/>
              </a:rPr>
              <a:t>    from an open cup</a:t>
            </a:r>
          </a:p>
          <a:p>
            <a:pPr marL="285750" indent="-285750" fontAlgn="base">
              <a:buFont typeface="Arial" panose="020B0604020202020204" pitchFamily="34" charset="0"/>
              <a:buChar char="•"/>
            </a:pPr>
            <a:r>
              <a:rPr lang="en-GB" sz="2400" dirty="0">
                <a:latin typeface="Montserrat" panose="020B0604020202020204" charset="0"/>
              </a:rPr>
              <a:t>Spending time away from you, learning they can be looked</a:t>
            </a:r>
          </a:p>
          <a:p>
            <a:pPr fontAlgn="base"/>
            <a:r>
              <a:rPr lang="en-GB" sz="2400" dirty="0">
                <a:latin typeface="Montserrat" panose="020B0604020202020204" charset="0"/>
              </a:rPr>
              <a:t>    after by caring adults</a:t>
            </a:r>
          </a:p>
        </p:txBody>
      </p:sp>
      <p:grpSp>
        <p:nvGrpSpPr>
          <p:cNvPr id="4" name="Group 4"/>
          <p:cNvGrpSpPr/>
          <p:nvPr/>
        </p:nvGrpSpPr>
        <p:grpSpPr>
          <a:xfrm>
            <a:off x="-8540343" y="-784411"/>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1277600" y="0"/>
            <a:ext cx="12204906" cy="10287000"/>
            <a:chOff x="0" y="0"/>
            <a:chExt cx="676641" cy="480605"/>
          </a:xfrm>
        </p:grpSpPr>
        <p:sp>
          <p:nvSpPr>
            <p:cNvPr id="8" name="Freeform 8"/>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9" name="TextBox 9"/>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389167" y="268220"/>
            <a:ext cx="9725447" cy="1303133"/>
            <a:chOff x="0" y="0"/>
            <a:chExt cx="4549521" cy="609600"/>
          </a:xfrm>
        </p:grpSpPr>
        <p:sp>
          <p:nvSpPr>
            <p:cNvPr id="11" name="Freeform 11"/>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12" name="TextBox 12"/>
            <p:cNvSpPr txBox="1"/>
            <p:nvPr/>
          </p:nvSpPr>
          <p:spPr>
            <a:xfrm>
              <a:off x="101600" y="-57150"/>
              <a:ext cx="4346321" cy="666750"/>
            </a:xfrm>
            <a:prstGeom prst="rect">
              <a:avLst/>
            </a:prstGeom>
          </p:spPr>
          <p:txBody>
            <a:bodyPr lIns="50800" tIns="50800" rIns="50800" bIns="50800" rtlCol="0" anchor="ctr"/>
            <a:lstStyle/>
            <a:p>
              <a:pPr algn="ctr">
                <a:lnSpc>
                  <a:spcPts val="4579"/>
                </a:lnSpc>
              </a:pPr>
              <a:r>
                <a:rPr lang="en-US" sz="3271" b="1">
                  <a:solidFill>
                    <a:srgbClr val="FFFFFF"/>
                  </a:solidFill>
                  <a:latin typeface="Montserrat Bold"/>
                  <a:ea typeface="Montserrat Bold"/>
                  <a:cs typeface="Montserrat Bold"/>
                  <a:sym typeface="Montserrat Bold"/>
                </a:rPr>
                <a:t>Parental Support and School Readiness</a:t>
              </a: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TextBox 17"/>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dirty="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dirty="0">
              <a:solidFill>
                <a:srgbClr val="03A94C">
                  <a:alpha val="27843"/>
                </a:srgbClr>
              </a:solidFill>
              <a:latin typeface="Montaser Arabic"/>
              <a:ea typeface="Montaser Arabic"/>
              <a:cs typeface="Montaser Arabic"/>
              <a:sym typeface="Montaser Arabic"/>
            </a:endParaRPr>
          </a:p>
        </p:txBody>
      </p:sp>
      <p:sp>
        <p:nvSpPr>
          <p:cNvPr id="18" name="TextBox 18"/>
          <p:cNvSpPr txBox="1"/>
          <p:nvPr/>
        </p:nvSpPr>
        <p:spPr>
          <a:xfrm>
            <a:off x="0" y="1627606"/>
            <a:ext cx="12333956" cy="1349471"/>
          </a:xfrm>
          <a:prstGeom prst="rect">
            <a:avLst/>
          </a:prstGeom>
        </p:spPr>
        <p:txBody>
          <a:bodyPr lIns="0" tIns="0" rIns="0" bIns="0" rtlCol="0" anchor="t">
            <a:spAutoFit/>
          </a:bodyPr>
          <a:lstStyle/>
          <a:p>
            <a:pPr algn="ctr">
              <a:lnSpc>
                <a:spcPts val="5419"/>
              </a:lnSpc>
              <a:spcBef>
                <a:spcPct val="0"/>
              </a:spcBef>
            </a:pPr>
            <a:r>
              <a:rPr lang="en-US" sz="3871" b="1" dirty="0">
                <a:solidFill>
                  <a:srgbClr val="000000"/>
                </a:solidFill>
                <a:latin typeface="Montserrat Bold"/>
                <a:ea typeface="Montserrat Bold"/>
                <a:cs typeface="Montserrat Bold"/>
                <a:sym typeface="Montserrat Bold"/>
              </a:rPr>
              <a:t>Things you can do to help and support your child with starting our school.</a:t>
            </a:r>
          </a:p>
        </p:txBody>
      </p:sp>
      <p:sp>
        <p:nvSpPr>
          <p:cNvPr id="23" name="Freeform 13">
            <a:extLst>
              <a:ext uri="{FF2B5EF4-FFF2-40B4-BE49-F238E27FC236}">
                <a16:creationId xmlns:a16="http://schemas.microsoft.com/office/drawing/2014/main" id="{E1D7BFC7-D437-4BE6-93DD-1697AADBB0D6}"/>
              </a:ext>
            </a:extLst>
          </p:cNvPr>
          <p:cNvSpPr/>
          <p:nvPr/>
        </p:nvSpPr>
        <p:spPr>
          <a:xfrm>
            <a:off x="-171978"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sp>
        <p:nvSpPr>
          <p:cNvPr id="21" name="TextBox 20">
            <a:extLst>
              <a:ext uri="{FF2B5EF4-FFF2-40B4-BE49-F238E27FC236}">
                <a16:creationId xmlns:a16="http://schemas.microsoft.com/office/drawing/2014/main" id="{59F9A784-476D-42B3-B86C-C5ED965C41A4}"/>
              </a:ext>
            </a:extLst>
          </p:cNvPr>
          <p:cNvSpPr txBox="1"/>
          <p:nvPr/>
        </p:nvSpPr>
        <p:spPr>
          <a:xfrm>
            <a:off x="1087640" y="6009427"/>
            <a:ext cx="10127213" cy="830997"/>
          </a:xfrm>
          <a:prstGeom prst="rect">
            <a:avLst/>
          </a:prstGeom>
          <a:noFill/>
        </p:spPr>
        <p:txBody>
          <a:bodyPr wrap="square" rtlCol="0">
            <a:spAutoFit/>
          </a:bodyPr>
          <a:lstStyle/>
          <a:p>
            <a:pPr marL="457200" indent="-457200" fontAlgn="base">
              <a:buFont typeface="Arial" panose="020B0604020202020204" pitchFamily="34" charset="0"/>
              <a:buChar char="•"/>
            </a:pPr>
            <a:r>
              <a:rPr lang="en-GB" sz="2400" dirty="0">
                <a:latin typeface="Montserrat" panose="020B0604020202020204" charset="0"/>
              </a:rPr>
              <a:t>Paying attention for short periods of time</a:t>
            </a:r>
          </a:p>
          <a:p>
            <a:pPr marL="457200" indent="-457200" fontAlgn="base">
              <a:buFont typeface="Arial" panose="020B0604020202020204" pitchFamily="34" charset="0"/>
              <a:buChar char="•"/>
            </a:pPr>
            <a:r>
              <a:rPr lang="en-GB" sz="2400" dirty="0">
                <a:latin typeface="Montserrat" panose="020B0604020202020204" charset="0"/>
              </a:rPr>
              <a:t>Listening to and following simple instructions</a:t>
            </a:r>
          </a:p>
        </p:txBody>
      </p:sp>
      <p:sp>
        <p:nvSpPr>
          <p:cNvPr id="22" name="Rectangle 21">
            <a:extLst>
              <a:ext uri="{FF2B5EF4-FFF2-40B4-BE49-F238E27FC236}">
                <a16:creationId xmlns:a16="http://schemas.microsoft.com/office/drawing/2014/main" id="{7DED6C66-CE32-4093-AE32-F9ACF5F0A676}"/>
              </a:ext>
            </a:extLst>
          </p:cNvPr>
          <p:cNvSpPr/>
          <p:nvPr/>
        </p:nvSpPr>
        <p:spPr>
          <a:xfrm>
            <a:off x="1087640" y="6840432"/>
            <a:ext cx="10149955" cy="830997"/>
          </a:xfrm>
          <a:prstGeom prst="rect">
            <a:avLst/>
          </a:prstGeom>
        </p:spPr>
        <p:txBody>
          <a:bodyPr wrap="square">
            <a:spAutoFit/>
          </a:bodyPr>
          <a:lstStyle/>
          <a:p>
            <a:pPr marL="457200" indent="-457200">
              <a:buFont typeface="Arial" panose="020B0604020202020204" pitchFamily="34" charset="0"/>
              <a:buChar char="•"/>
            </a:pPr>
            <a:r>
              <a:rPr lang="en-GB" sz="2400" dirty="0">
                <a:latin typeface="Montserrat" panose="020B0604020202020204" charset="0"/>
              </a:rPr>
              <a:t>Practising sharing and taking turns with toys and waiting</a:t>
            </a:r>
          </a:p>
          <a:p>
            <a:pPr marL="457200" indent="-457200">
              <a:buFont typeface="Arial" panose="020B0604020202020204" pitchFamily="34" charset="0"/>
              <a:buChar char="•"/>
            </a:pPr>
            <a:r>
              <a:rPr lang="en-GB" sz="2400" dirty="0">
                <a:latin typeface="Montserrat" panose="020B0604020202020204" charset="0"/>
              </a:rPr>
              <a:t>Talking to them about how they are feeling and why</a:t>
            </a:r>
          </a:p>
        </p:txBody>
      </p:sp>
      <p:pic>
        <p:nvPicPr>
          <p:cNvPr id="1026" name="Picture 2" descr="St Nicholas CE Primary School, Child Okeford - Starting School - September  2023">
            <a:extLst>
              <a:ext uri="{FF2B5EF4-FFF2-40B4-BE49-F238E27FC236}">
                <a16:creationId xmlns:a16="http://schemas.microsoft.com/office/drawing/2014/main" id="{37E00B2E-6C47-4A5B-8A3A-BF70DB563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0627" y="3251944"/>
            <a:ext cx="6307655" cy="378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13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608419" y="-1028700"/>
            <a:ext cx="10831604" cy="10287000"/>
            <a:chOff x="0" y="0"/>
            <a:chExt cx="641873" cy="609600"/>
          </a:xfrm>
        </p:grpSpPr>
        <p:sp>
          <p:nvSpPr>
            <p:cNvPr id="3" name="Freeform 3"/>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4" name="TextBox 4"/>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sp>
        <p:nvSpPr>
          <p:cNvPr id="5" name="Freeform 5"/>
          <p:cNvSpPr/>
          <p:nvPr/>
        </p:nvSpPr>
        <p:spPr>
          <a:xfrm>
            <a:off x="9761055" y="9197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89167" y="268220"/>
            <a:ext cx="9725447" cy="1303133"/>
            <a:chOff x="0" y="0"/>
            <a:chExt cx="4549521" cy="609600"/>
          </a:xfrm>
        </p:grpSpPr>
        <p:sp>
          <p:nvSpPr>
            <p:cNvPr id="7" name="Freeform 7"/>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8" name="TextBox 8"/>
            <p:cNvSpPr txBox="1"/>
            <p:nvPr/>
          </p:nvSpPr>
          <p:spPr>
            <a:xfrm>
              <a:off x="101600" y="-66675"/>
              <a:ext cx="4346321" cy="676275"/>
            </a:xfrm>
            <a:prstGeom prst="rect">
              <a:avLst/>
            </a:prstGeom>
          </p:spPr>
          <p:txBody>
            <a:bodyPr lIns="50800" tIns="50800" rIns="50800" bIns="50800" rtlCol="0" anchor="ctr"/>
            <a:lstStyle/>
            <a:p>
              <a:pPr algn="ctr">
                <a:lnSpc>
                  <a:spcPts val="5279"/>
                </a:lnSpc>
              </a:pPr>
              <a:r>
                <a:rPr lang="en-US" sz="3771" b="1">
                  <a:solidFill>
                    <a:srgbClr val="FFFFFF"/>
                  </a:solidFill>
                  <a:latin typeface="Montaser Arabic Bold"/>
                  <a:ea typeface="Montaser Arabic Bold"/>
                  <a:cs typeface="Montaser Arabic Bold"/>
                  <a:sym typeface="Montaser Arabic Bold"/>
                </a:rPr>
                <a:t>Technology</a:t>
              </a:r>
            </a:p>
          </p:txBody>
        </p:sp>
      </p:grpSp>
      <p:grpSp>
        <p:nvGrpSpPr>
          <p:cNvPr id="9" name="Group 9"/>
          <p:cNvGrpSpPr/>
          <p:nvPr/>
        </p:nvGrpSpPr>
        <p:grpSpPr>
          <a:xfrm>
            <a:off x="14632077" y="-3257972"/>
            <a:ext cx="5633109" cy="4829326"/>
            <a:chOff x="0" y="0"/>
            <a:chExt cx="711061" cy="609600"/>
          </a:xfrm>
        </p:grpSpPr>
        <p:sp>
          <p:nvSpPr>
            <p:cNvPr id="10" name="Freeform 10"/>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1" name="TextBox 11"/>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2" name="Freeform 12"/>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3" name="Group 13"/>
          <p:cNvGrpSpPr/>
          <p:nvPr/>
        </p:nvGrpSpPr>
        <p:grpSpPr>
          <a:xfrm>
            <a:off x="12333956" y="9502589"/>
            <a:ext cx="6580569" cy="838892"/>
            <a:chOff x="0" y="0"/>
            <a:chExt cx="3770039" cy="480605"/>
          </a:xfrm>
        </p:grpSpPr>
        <p:sp>
          <p:nvSpPr>
            <p:cNvPr id="14" name="Freeform 14"/>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5" name="TextBox 15"/>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6" name="Freeform 16"/>
          <p:cNvSpPr/>
          <p:nvPr/>
        </p:nvSpPr>
        <p:spPr>
          <a:xfrm>
            <a:off x="1623311" y="51435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7" name="TextBox 17"/>
          <p:cNvSpPr txBox="1"/>
          <p:nvPr/>
        </p:nvSpPr>
        <p:spPr>
          <a:xfrm>
            <a:off x="845476" y="2302374"/>
            <a:ext cx="9291069" cy="6663619"/>
          </a:xfrm>
          <a:prstGeom prst="rect">
            <a:avLst/>
          </a:prstGeom>
        </p:spPr>
        <p:txBody>
          <a:bodyPr wrap="square" lIns="0" tIns="0" rIns="0" bIns="0" rtlCol="0" anchor="t">
            <a:spAutoFit/>
          </a:bodyPr>
          <a:lstStyle/>
          <a:p>
            <a:pPr algn="just">
              <a:lnSpc>
                <a:spcPts val="3535"/>
              </a:lnSpc>
            </a:pPr>
            <a:r>
              <a:rPr lang="en-US" sz="2874" b="1" dirty="0">
                <a:solidFill>
                  <a:srgbClr val="000000"/>
                </a:solidFill>
                <a:latin typeface="Montserrat Bold"/>
                <a:ea typeface="Montserrat Bold"/>
                <a:cs typeface="Montserrat Bold"/>
                <a:sym typeface="Montserrat Bold"/>
              </a:rPr>
              <a:t>Latest research and statistics</a:t>
            </a:r>
          </a:p>
          <a:p>
            <a:pPr algn="just">
              <a:lnSpc>
                <a:spcPts val="2674"/>
              </a:lnSpc>
            </a:pPr>
            <a:r>
              <a:rPr lang="en-US" sz="2174" dirty="0">
                <a:solidFill>
                  <a:srgbClr val="000000"/>
                </a:solidFill>
                <a:latin typeface="Montserrat"/>
                <a:ea typeface="Montserrat"/>
                <a:cs typeface="Montserrat"/>
                <a:sym typeface="Montserrat"/>
              </a:rPr>
              <a:t>"The Common Sense Census: Media Use by Kids Age Zero to Eight" Feb 2025 San Francisco</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r>
              <a:rPr lang="en-US" sz="2174" b="1" dirty="0">
                <a:solidFill>
                  <a:srgbClr val="000000"/>
                </a:solidFill>
                <a:latin typeface="Montserrat Bold"/>
                <a:ea typeface="Montserrat Bold"/>
                <a:cs typeface="Montserrat Bold"/>
                <a:sym typeface="Montserrat Bold"/>
              </a:rPr>
              <a:t>Key findings from the report</a:t>
            </a:r>
          </a:p>
          <a:p>
            <a:pPr marL="469388" lvl="1" indent="-234694" algn="just">
              <a:lnSpc>
                <a:spcPts val="2674"/>
              </a:lnSpc>
              <a:buFont typeface="Arial"/>
              <a:buChar char="•"/>
            </a:pPr>
            <a:r>
              <a:rPr lang="en-US" sz="2174" b="1" dirty="0">
                <a:solidFill>
                  <a:srgbClr val="000000"/>
                </a:solidFill>
                <a:latin typeface="Montserrat Bold"/>
                <a:ea typeface="Montserrat Bold"/>
                <a:cs typeface="Montserrat Bold"/>
                <a:sym typeface="Montserrat Bold"/>
              </a:rPr>
              <a:t>By age 2</a:t>
            </a:r>
            <a:r>
              <a:rPr lang="en-US" sz="2174" dirty="0">
                <a:solidFill>
                  <a:srgbClr val="000000"/>
                </a:solidFill>
                <a:latin typeface="Montserrat"/>
                <a:ea typeface="Montserrat"/>
                <a:cs typeface="Montserrat"/>
                <a:sym typeface="Montserrat"/>
              </a:rPr>
              <a:t>, 40% of children have their own tablet. Their screen time remains steady at about </a:t>
            </a:r>
            <a:r>
              <a:rPr lang="en-US" sz="2174" b="1" dirty="0">
                <a:solidFill>
                  <a:srgbClr val="000000"/>
                </a:solidFill>
                <a:latin typeface="Montserrat Bold"/>
                <a:ea typeface="Montserrat Bold"/>
                <a:cs typeface="Montserrat Bold"/>
                <a:sym typeface="Montserrat Bold"/>
              </a:rPr>
              <a:t>2.5 hours per day</a:t>
            </a:r>
          </a:p>
          <a:p>
            <a:pPr marL="469388" lvl="1" indent="-234694" algn="just">
              <a:lnSpc>
                <a:spcPts val="2674"/>
              </a:lnSpc>
              <a:buFont typeface="Arial"/>
              <a:buChar char="•"/>
            </a:pPr>
            <a:r>
              <a:rPr lang="en-US" sz="2174" b="1" dirty="0">
                <a:solidFill>
                  <a:srgbClr val="000000"/>
                </a:solidFill>
                <a:latin typeface="Montserrat Bold"/>
                <a:ea typeface="Montserrat Bold"/>
                <a:cs typeface="Montserrat Bold"/>
                <a:sym typeface="Montserrat Bold"/>
              </a:rPr>
              <a:t>By age 4</a:t>
            </a:r>
            <a:r>
              <a:rPr lang="en-US" sz="2174" dirty="0">
                <a:solidFill>
                  <a:srgbClr val="000000"/>
                </a:solidFill>
                <a:latin typeface="Montserrat"/>
                <a:ea typeface="Montserrat"/>
                <a:cs typeface="Montserrat"/>
                <a:sym typeface="Montserrat"/>
              </a:rPr>
              <a:t>, more than half (58%) of children have their own tablet.</a:t>
            </a:r>
          </a:p>
          <a:p>
            <a:pPr marL="469388" lvl="1" indent="-234694" algn="just">
              <a:lnSpc>
                <a:spcPts val="2674"/>
              </a:lnSpc>
              <a:buFont typeface="Arial"/>
              <a:buChar char="•"/>
            </a:pPr>
            <a:r>
              <a:rPr lang="en-US" sz="2174" dirty="0">
                <a:solidFill>
                  <a:srgbClr val="000000"/>
                </a:solidFill>
                <a:latin typeface="Montserrat"/>
                <a:ea typeface="Montserrat"/>
                <a:cs typeface="Montserrat"/>
                <a:sym typeface="Montserrat"/>
              </a:rPr>
              <a:t>About </a:t>
            </a:r>
            <a:r>
              <a:rPr lang="en-US" sz="2174" b="1" dirty="0">
                <a:solidFill>
                  <a:srgbClr val="000000"/>
                </a:solidFill>
                <a:latin typeface="Montserrat Bold"/>
                <a:ea typeface="Montserrat Bold"/>
                <a:cs typeface="Montserrat Bold"/>
                <a:sym typeface="Montserrat Bold"/>
              </a:rPr>
              <a:t>one in five </a:t>
            </a:r>
            <a:r>
              <a:rPr lang="en-US" sz="2174" dirty="0">
                <a:solidFill>
                  <a:srgbClr val="000000"/>
                </a:solidFill>
                <a:latin typeface="Montserrat"/>
                <a:ea typeface="Montserrat"/>
                <a:cs typeface="Montserrat"/>
                <a:sym typeface="Montserrat"/>
              </a:rPr>
              <a:t>children use mobile devices for emotional regulation, mealtimes, or to fall asleep.</a:t>
            </a:r>
          </a:p>
          <a:p>
            <a:pPr marL="469388" lvl="1" indent="-234694" algn="just">
              <a:lnSpc>
                <a:spcPts val="2674"/>
              </a:lnSpc>
              <a:buFont typeface="Arial"/>
              <a:buChar char="•"/>
            </a:pPr>
            <a:r>
              <a:rPr lang="en-US" sz="2174" dirty="0">
                <a:solidFill>
                  <a:srgbClr val="000000"/>
                </a:solidFill>
                <a:latin typeface="Montserrat"/>
                <a:ea typeface="Montserrat"/>
                <a:cs typeface="Montserrat"/>
                <a:sym typeface="Montserrat"/>
              </a:rPr>
              <a:t>Fewer parents are co-watching short-form video content like </a:t>
            </a:r>
            <a:r>
              <a:rPr lang="en-US" sz="2174" dirty="0" err="1">
                <a:solidFill>
                  <a:srgbClr val="000000"/>
                </a:solidFill>
                <a:latin typeface="Montserrat"/>
                <a:ea typeface="Montserrat"/>
                <a:cs typeface="Montserrat"/>
                <a:sym typeface="Montserrat"/>
              </a:rPr>
              <a:t>Youtube</a:t>
            </a:r>
            <a:r>
              <a:rPr lang="en-US" sz="2174" dirty="0">
                <a:solidFill>
                  <a:srgbClr val="000000"/>
                </a:solidFill>
                <a:latin typeface="Montserrat"/>
                <a:ea typeface="Montserrat"/>
                <a:cs typeface="Montserrat"/>
                <a:sym typeface="Montserrat"/>
              </a:rPr>
              <a:t> and </a:t>
            </a:r>
            <a:r>
              <a:rPr lang="en-US" sz="2174" dirty="0" err="1">
                <a:solidFill>
                  <a:srgbClr val="000000"/>
                </a:solidFill>
                <a:latin typeface="Montserrat"/>
                <a:ea typeface="Montserrat"/>
                <a:cs typeface="Montserrat"/>
                <a:sym typeface="Montserrat"/>
              </a:rPr>
              <a:t>Tiktok</a:t>
            </a:r>
            <a:r>
              <a:rPr lang="en-US" sz="2174" dirty="0">
                <a:solidFill>
                  <a:srgbClr val="000000"/>
                </a:solidFill>
                <a:latin typeface="Montserrat"/>
                <a:ea typeface="Montserrat"/>
                <a:cs typeface="Montserrat"/>
                <a:sym typeface="Montserrat"/>
              </a:rPr>
              <a:t>, despite its rapid-fire and algorithm-driven nature. </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r>
              <a:rPr lang="en-US" sz="2174" b="1" dirty="0">
                <a:solidFill>
                  <a:srgbClr val="000000"/>
                </a:solidFill>
                <a:latin typeface="Montserrat"/>
                <a:ea typeface="Montserrat"/>
                <a:cs typeface="Montserrat"/>
                <a:sym typeface="Montserrat"/>
              </a:rPr>
              <a:t>Tips for healthier screen time </a:t>
            </a:r>
          </a:p>
          <a:p>
            <a:pPr algn="just">
              <a:lnSpc>
                <a:spcPts val="2674"/>
              </a:lnSpc>
            </a:pPr>
            <a:r>
              <a:rPr lang="en-US" sz="2174" b="1" dirty="0">
                <a:solidFill>
                  <a:srgbClr val="000000"/>
                </a:solidFill>
                <a:latin typeface="Montserrat"/>
                <a:ea typeface="Montserrat"/>
                <a:cs typeface="Montserrat"/>
                <a:sym typeface="Montserrat"/>
              </a:rPr>
              <a:t>(</a:t>
            </a:r>
            <a:r>
              <a:rPr lang="en-US" sz="2174" dirty="0">
                <a:solidFill>
                  <a:srgbClr val="000000"/>
                </a:solidFill>
                <a:latin typeface="Montserrat"/>
                <a:ea typeface="Montserrat"/>
                <a:cs typeface="Montserrat"/>
                <a:sym typeface="Montserrat"/>
              </a:rPr>
              <a:t>Health Professionals for safer screens).</a:t>
            </a:r>
          </a:p>
          <a:p>
            <a:pPr algn="just">
              <a:lnSpc>
                <a:spcPts val="2674"/>
              </a:lnSpc>
            </a:pPr>
            <a:endParaRPr lang="en-US" sz="2174" dirty="0">
              <a:solidFill>
                <a:srgbClr val="000000"/>
              </a:solidFill>
              <a:latin typeface="Montserrat"/>
              <a:ea typeface="Montserrat"/>
              <a:cs typeface="Montserrat"/>
              <a:sym typeface="Montserrat"/>
            </a:endParaRPr>
          </a:p>
          <a:p>
            <a:pPr algn="just">
              <a:lnSpc>
                <a:spcPts val="2674"/>
              </a:lnSpc>
            </a:pPr>
            <a:endParaRPr lang="en-US" sz="2174" dirty="0">
              <a:solidFill>
                <a:srgbClr val="000000"/>
              </a:solidFill>
              <a:latin typeface="Montserrat"/>
              <a:ea typeface="Montserrat"/>
              <a:cs typeface="Montserrat"/>
              <a:sym typeface="Montserrat"/>
            </a:endParaRPr>
          </a:p>
        </p:txBody>
      </p:sp>
      <p:sp>
        <p:nvSpPr>
          <p:cNvPr id="18" name="Freeform 18"/>
          <p:cNvSpPr/>
          <p:nvPr/>
        </p:nvSpPr>
        <p:spPr>
          <a:xfrm>
            <a:off x="10561319" y="496711"/>
            <a:ext cx="6450460" cy="9005878"/>
          </a:xfrm>
          <a:custGeom>
            <a:avLst/>
            <a:gdLst/>
            <a:ahLst/>
            <a:cxnLst/>
            <a:rect l="l" t="t" r="r" b="b"/>
            <a:pathLst>
              <a:path w="6450460" h="9005878">
                <a:moveTo>
                  <a:pt x="0" y="0"/>
                </a:moveTo>
                <a:lnTo>
                  <a:pt x="6450460" y="0"/>
                </a:lnTo>
                <a:lnTo>
                  <a:pt x="6450460" y="9005878"/>
                </a:lnTo>
                <a:lnTo>
                  <a:pt x="0" y="9005878"/>
                </a:lnTo>
                <a:lnTo>
                  <a:pt x="0" y="0"/>
                </a:lnTo>
                <a:close/>
              </a:path>
            </a:pathLst>
          </a:custGeom>
          <a:blipFill>
            <a:blip r:embed="rId5"/>
            <a:stretch>
              <a:fillRect/>
            </a:stretch>
          </a:blipFill>
        </p:spPr>
      </p:sp>
      <p:sp>
        <p:nvSpPr>
          <p:cNvPr id="19" name="TextBox 19"/>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003506" y="1919348"/>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223185" y="484006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608419" y="-1028700"/>
            <a:ext cx="10831604" cy="10287000"/>
            <a:chOff x="0" y="0"/>
            <a:chExt cx="641873" cy="609600"/>
          </a:xfrm>
        </p:grpSpPr>
        <p:sp>
          <p:nvSpPr>
            <p:cNvPr id="5" name="Freeform 5"/>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6" name="TextBox 6"/>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8999500" y="0"/>
            <a:ext cx="14483006" cy="10287000"/>
            <a:chOff x="0" y="0"/>
            <a:chExt cx="676641" cy="480605"/>
          </a:xfrm>
        </p:grpSpPr>
        <p:sp>
          <p:nvSpPr>
            <p:cNvPr id="8" name="Freeform 8"/>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9" name="TextBox 9"/>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389167" y="268220"/>
            <a:ext cx="9725447" cy="1303133"/>
            <a:chOff x="0" y="0"/>
            <a:chExt cx="4549521" cy="609600"/>
          </a:xfrm>
        </p:grpSpPr>
        <p:sp>
          <p:nvSpPr>
            <p:cNvPr id="11" name="Freeform 11"/>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12" name="TextBox 12"/>
            <p:cNvSpPr txBox="1"/>
            <p:nvPr/>
          </p:nvSpPr>
          <p:spPr>
            <a:xfrm>
              <a:off x="101600" y="-76200"/>
              <a:ext cx="4346321" cy="685800"/>
            </a:xfrm>
            <a:prstGeom prst="rect">
              <a:avLst/>
            </a:prstGeom>
          </p:spPr>
          <p:txBody>
            <a:bodyPr lIns="50800" tIns="50800" rIns="50800" bIns="50800" rtlCol="0" anchor="ctr"/>
            <a:lstStyle/>
            <a:p>
              <a:pPr algn="ctr">
                <a:lnSpc>
                  <a:spcPts val="5979"/>
                </a:lnSpc>
              </a:pPr>
              <a:r>
                <a:rPr lang="en-US" sz="4271" b="1">
                  <a:solidFill>
                    <a:srgbClr val="FFFFFF"/>
                  </a:solidFill>
                  <a:latin typeface="Montserrat Bold"/>
                  <a:ea typeface="Montserrat Bold"/>
                  <a:cs typeface="Montserrat Bold"/>
                  <a:sym typeface="Montserrat Bold"/>
                </a:rPr>
                <a:t>Uniform</a:t>
              </a:r>
            </a:p>
          </p:txBody>
        </p:sp>
      </p:grpSp>
      <p:sp>
        <p:nvSpPr>
          <p:cNvPr id="13" name="Freeform 13"/>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33956" y="9502589"/>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447441" y="2949767"/>
            <a:ext cx="3790336" cy="6356958"/>
          </a:xfrm>
          <a:custGeom>
            <a:avLst/>
            <a:gdLst/>
            <a:ahLst/>
            <a:cxnLst/>
            <a:rect l="l" t="t" r="r" b="b"/>
            <a:pathLst>
              <a:path w="3790336" h="6356958">
                <a:moveTo>
                  <a:pt x="0" y="0"/>
                </a:moveTo>
                <a:lnTo>
                  <a:pt x="3790337" y="0"/>
                </a:lnTo>
                <a:lnTo>
                  <a:pt x="3790337" y="6356958"/>
                </a:lnTo>
                <a:lnTo>
                  <a:pt x="0" y="6356958"/>
                </a:lnTo>
                <a:lnTo>
                  <a:pt x="0" y="0"/>
                </a:lnTo>
                <a:close/>
              </a:path>
            </a:pathLst>
          </a:custGeom>
          <a:blipFill>
            <a:blip r:embed="rId5"/>
            <a:stretch>
              <a:fillRect/>
            </a:stretch>
          </a:blipFill>
        </p:spPr>
      </p:sp>
      <p:sp>
        <p:nvSpPr>
          <p:cNvPr id="18" name="Freeform 18"/>
          <p:cNvSpPr/>
          <p:nvPr/>
        </p:nvSpPr>
        <p:spPr>
          <a:xfrm>
            <a:off x="10540025" y="2949767"/>
            <a:ext cx="6719275" cy="6257325"/>
          </a:xfrm>
          <a:custGeom>
            <a:avLst/>
            <a:gdLst/>
            <a:ahLst/>
            <a:cxnLst/>
            <a:rect l="l" t="t" r="r" b="b"/>
            <a:pathLst>
              <a:path w="6719275" h="6257325">
                <a:moveTo>
                  <a:pt x="0" y="0"/>
                </a:moveTo>
                <a:lnTo>
                  <a:pt x="6719275" y="0"/>
                </a:lnTo>
                <a:lnTo>
                  <a:pt x="6719275" y="6257324"/>
                </a:lnTo>
                <a:lnTo>
                  <a:pt x="0" y="6257324"/>
                </a:lnTo>
                <a:lnTo>
                  <a:pt x="0" y="0"/>
                </a:lnTo>
                <a:close/>
              </a:path>
            </a:pathLst>
          </a:custGeom>
          <a:blipFill>
            <a:blip r:embed="rId6"/>
            <a:stretch>
              <a:fillRect/>
            </a:stretch>
          </a:blipFill>
        </p:spPr>
      </p:sp>
      <p:sp>
        <p:nvSpPr>
          <p:cNvPr id="19" name="TextBox 19"/>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0" name="TextBox 20"/>
          <p:cNvSpPr txBox="1"/>
          <p:nvPr/>
        </p:nvSpPr>
        <p:spPr>
          <a:xfrm>
            <a:off x="5156017" y="3296413"/>
            <a:ext cx="5153037" cy="5864320"/>
          </a:xfrm>
          <a:prstGeom prst="rect">
            <a:avLst/>
          </a:prstGeom>
        </p:spPr>
        <p:txBody>
          <a:bodyPr wrap="square" lIns="0" tIns="0" rIns="0" bIns="0" rtlCol="0" anchor="t">
            <a:spAutoFit/>
          </a:bodyPr>
          <a:lstStyle/>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Bottle green school tracksuit.</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White polo shirt.</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Grey or white school socks.</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Black school shoes or trainers (with </a:t>
            </a:r>
            <a:r>
              <a:rPr lang="en-US" sz="2371" dirty="0" err="1">
                <a:solidFill>
                  <a:srgbClr val="000000"/>
                </a:solidFill>
                <a:latin typeface="Montserrat"/>
                <a:ea typeface="Montserrat"/>
                <a:cs typeface="Montserrat"/>
                <a:sym typeface="Montserrat"/>
              </a:rPr>
              <a:t>velcro</a:t>
            </a:r>
            <a:r>
              <a:rPr lang="en-US" sz="2371" dirty="0">
                <a:solidFill>
                  <a:srgbClr val="000000"/>
                </a:solidFill>
                <a:latin typeface="Montserrat"/>
                <a:ea typeface="Montserrat"/>
                <a:cs typeface="Montserrat"/>
                <a:sym typeface="Montserrat"/>
              </a:rPr>
              <a:t> if possible so your child can fasten their own shoes).</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Waterproof jacket and pants or all in ones. Any </a:t>
            </a:r>
            <a:r>
              <a:rPr lang="en-US" sz="2371" dirty="0" err="1">
                <a:solidFill>
                  <a:srgbClr val="000000"/>
                </a:solidFill>
                <a:latin typeface="Montserrat"/>
                <a:ea typeface="Montserrat"/>
                <a:cs typeface="Montserrat"/>
                <a:sym typeface="Montserrat"/>
              </a:rPr>
              <a:t>colour</a:t>
            </a:r>
            <a:r>
              <a:rPr lang="en-US" sz="2371" dirty="0">
                <a:solidFill>
                  <a:srgbClr val="000000"/>
                </a:solidFill>
                <a:latin typeface="Montserrat"/>
                <a:ea typeface="Montserrat"/>
                <a:cs typeface="Montserrat"/>
                <a:sym typeface="Montserrat"/>
              </a:rPr>
              <a:t>.</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Wellies.</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A water bottle.</a:t>
            </a:r>
          </a:p>
          <a:p>
            <a:pPr marL="511958" lvl="1" indent="-255979" algn="l">
              <a:lnSpc>
                <a:spcPts val="3319"/>
              </a:lnSpc>
              <a:buFont typeface="Arial"/>
              <a:buChar char="•"/>
            </a:pPr>
            <a:r>
              <a:rPr lang="en-US" sz="2371" dirty="0">
                <a:solidFill>
                  <a:srgbClr val="000000"/>
                </a:solidFill>
                <a:latin typeface="Montserrat"/>
                <a:ea typeface="Montserrat"/>
                <a:cs typeface="Montserrat"/>
                <a:sym typeface="Montserrat"/>
              </a:rPr>
              <a:t>Book bag.</a:t>
            </a:r>
          </a:p>
          <a:p>
            <a:pPr algn="l">
              <a:lnSpc>
                <a:spcPts val="3319"/>
              </a:lnSpc>
              <a:spcBef>
                <a:spcPct val="0"/>
              </a:spcBef>
            </a:pPr>
            <a:endParaRPr lang="en-US" sz="2371" dirty="0">
              <a:solidFill>
                <a:srgbClr val="000000"/>
              </a:solidFill>
              <a:latin typeface="Montserrat"/>
              <a:ea typeface="Montserrat"/>
              <a:cs typeface="Montserrat"/>
              <a:sym typeface="Montserrat"/>
            </a:endParaRPr>
          </a:p>
          <a:p>
            <a:pPr algn="l">
              <a:lnSpc>
                <a:spcPts val="3319"/>
              </a:lnSpc>
              <a:spcBef>
                <a:spcPct val="0"/>
              </a:spcBef>
            </a:pPr>
            <a:endParaRPr lang="en-US" sz="2371" dirty="0">
              <a:solidFill>
                <a:srgbClr val="000000"/>
              </a:solidFill>
              <a:latin typeface="Montserrat"/>
              <a:ea typeface="Montserrat"/>
              <a:cs typeface="Montserrat"/>
              <a:sym typeface="Montserrat"/>
            </a:endParaRPr>
          </a:p>
        </p:txBody>
      </p:sp>
      <p:sp>
        <p:nvSpPr>
          <p:cNvPr id="21" name="TextBox 21"/>
          <p:cNvSpPr txBox="1"/>
          <p:nvPr/>
        </p:nvSpPr>
        <p:spPr>
          <a:xfrm>
            <a:off x="1356175" y="1876238"/>
            <a:ext cx="15286648" cy="877665"/>
          </a:xfrm>
          <a:prstGeom prst="rect">
            <a:avLst/>
          </a:prstGeom>
        </p:spPr>
        <p:txBody>
          <a:bodyPr lIns="0" tIns="0" rIns="0" bIns="0" rtlCol="0" anchor="t">
            <a:spAutoFit/>
          </a:bodyPr>
          <a:lstStyle/>
          <a:p>
            <a:pPr algn="ctr">
              <a:lnSpc>
                <a:spcPts val="3599"/>
              </a:lnSpc>
              <a:spcBef>
                <a:spcPct val="0"/>
              </a:spcBef>
            </a:pPr>
            <a:r>
              <a:rPr lang="en-US" sz="2571" b="1">
                <a:solidFill>
                  <a:srgbClr val="000000"/>
                </a:solidFill>
                <a:latin typeface="Montserrat Bold"/>
                <a:ea typeface="Montserrat Bold"/>
                <a:cs typeface="Montserrat Bold"/>
                <a:sym typeface="Montserrat Bold"/>
              </a:rPr>
              <a:t>Here is a list of what your child needs in September to start school. Any questions please ask a member of staff or look on the school website for more information.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608419" y="-1028700"/>
            <a:ext cx="10831604" cy="10287000"/>
            <a:chOff x="0" y="0"/>
            <a:chExt cx="641873" cy="609600"/>
          </a:xfrm>
        </p:grpSpPr>
        <p:sp>
          <p:nvSpPr>
            <p:cNvPr id="3" name="Freeform 3"/>
            <p:cNvSpPr/>
            <p:nvPr/>
          </p:nvSpPr>
          <p:spPr>
            <a:xfrm>
              <a:off x="0" y="0"/>
              <a:ext cx="641873" cy="609600"/>
            </a:xfrm>
            <a:custGeom>
              <a:avLst/>
              <a:gdLst/>
              <a:ahLst/>
              <a:cxnLst/>
              <a:rect l="l" t="t" r="r" b="b"/>
              <a:pathLst>
                <a:path w="641873" h="609600">
                  <a:moveTo>
                    <a:pt x="203200" y="0"/>
                  </a:moveTo>
                  <a:lnTo>
                    <a:pt x="641873" y="0"/>
                  </a:lnTo>
                  <a:lnTo>
                    <a:pt x="438673" y="609600"/>
                  </a:lnTo>
                  <a:lnTo>
                    <a:pt x="0" y="609600"/>
                  </a:lnTo>
                  <a:lnTo>
                    <a:pt x="203200" y="0"/>
                  </a:lnTo>
                  <a:close/>
                </a:path>
              </a:pathLst>
            </a:custGeom>
            <a:solidFill>
              <a:srgbClr val="FFD700"/>
            </a:solidFill>
          </p:spPr>
        </p:sp>
        <p:sp>
          <p:nvSpPr>
            <p:cNvPr id="4" name="TextBox 4"/>
            <p:cNvSpPr txBox="1"/>
            <p:nvPr/>
          </p:nvSpPr>
          <p:spPr>
            <a:xfrm>
              <a:off x="101600" y="-66675"/>
              <a:ext cx="438673" cy="676275"/>
            </a:xfrm>
            <a:prstGeom prst="rect">
              <a:avLst/>
            </a:prstGeom>
          </p:spPr>
          <p:txBody>
            <a:bodyPr lIns="50800" tIns="50800" rIns="50800" bIns="50800" rtlCol="0" anchor="ctr"/>
            <a:lstStyle/>
            <a:p>
              <a:pPr algn="ctr">
                <a:lnSpc>
                  <a:spcPts val="3319"/>
                </a:lnSpc>
              </a:pPr>
              <a:endParaRPr/>
            </a:p>
          </p:txBody>
        </p:sp>
      </p:grpSp>
      <p:sp>
        <p:nvSpPr>
          <p:cNvPr id="5" name="Freeform 5"/>
          <p:cNvSpPr/>
          <p:nvPr/>
        </p:nvSpPr>
        <p:spPr>
          <a:xfrm>
            <a:off x="6469608" y="1345782"/>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389167" y="268220"/>
            <a:ext cx="9725447" cy="1303133"/>
            <a:chOff x="0" y="0"/>
            <a:chExt cx="4549521" cy="609600"/>
          </a:xfrm>
        </p:grpSpPr>
        <p:sp>
          <p:nvSpPr>
            <p:cNvPr id="7" name="Freeform 7"/>
            <p:cNvSpPr/>
            <p:nvPr/>
          </p:nvSpPr>
          <p:spPr>
            <a:xfrm>
              <a:off x="0" y="0"/>
              <a:ext cx="4549521" cy="609600"/>
            </a:xfrm>
            <a:custGeom>
              <a:avLst/>
              <a:gdLst/>
              <a:ahLst/>
              <a:cxnLst/>
              <a:rect l="l" t="t" r="r" b="b"/>
              <a:pathLst>
                <a:path w="4549521" h="609600">
                  <a:moveTo>
                    <a:pt x="203200" y="0"/>
                  </a:moveTo>
                  <a:lnTo>
                    <a:pt x="4549521" y="0"/>
                  </a:lnTo>
                  <a:lnTo>
                    <a:pt x="4346321" y="609600"/>
                  </a:lnTo>
                  <a:lnTo>
                    <a:pt x="0" y="609600"/>
                  </a:lnTo>
                  <a:lnTo>
                    <a:pt x="203200" y="0"/>
                  </a:lnTo>
                  <a:close/>
                </a:path>
              </a:pathLst>
            </a:custGeom>
            <a:solidFill>
              <a:srgbClr val="03A94C"/>
            </a:solidFill>
          </p:spPr>
        </p:sp>
        <p:sp>
          <p:nvSpPr>
            <p:cNvPr id="8" name="TextBox 8"/>
            <p:cNvSpPr txBox="1"/>
            <p:nvPr/>
          </p:nvSpPr>
          <p:spPr>
            <a:xfrm>
              <a:off x="101600" y="-66675"/>
              <a:ext cx="4346321" cy="676275"/>
            </a:xfrm>
            <a:prstGeom prst="rect">
              <a:avLst/>
            </a:prstGeom>
          </p:spPr>
          <p:txBody>
            <a:bodyPr lIns="50800" tIns="50800" rIns="50800" bIns="50800" rtlCol="0" anchor="ctr"/>
            <a:lstStyle/>
            <a:p>
              <a:pPr algn="ctr">
                <a:lnSpc>
                  <a:spcPts val="5279"/>
                </a:lnSpc>
              </a:pPr>
              <a:r>
                <a:rPr lang="en-US" sz="3771" b="1">
                  <a:solidFill>
                    <a:srgbClr val="FFFFFF"/>
                  </a:solidFill>
                  <a:latin typeface="Montaser Arabic Bold"/>
                  <a:ea typeface="Montaser Arabic Bold"/>
                  <a:cs typeface="Montaser Arabic Bold"/>
                  <a:sym typeface="Montaser Arabic Bold"/>
                </a:rPr>
                <a:t>Useful Information and Websites</a:t>
              </a:r>
            </a:p>
          </p:txBody>
        </p:sp>
      </p:grpSp>
      <p:grpSp>
        <p:nvGrpSpPr>
          <p:cNvPr id="9" name="Group 9"/>
          <p:cNvGrpSpPr/>
          <p:nvPr/>
        </p:nvGrpSpPr>
        <p:grpSpPr>
          <a:xfrm>
            <a:off x="14632077" y="-3257972"/>
            <a:ext cx="5633109" cy="4829326"/>
            <a:chOff x="0" y="0"/>
            <a:chExt cx="711061" cy="609600"/>
          </a:xfrm>
        </p:grpSpPr>
        <p:sp>
          <p:nvSpPr>
            <p:cNvPr id="10" name="Freeform 10"/>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1" name="TextBox 11"/>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2" name="Freeform 12"/>
          <p:cNvSpPr/>
          <p:nvPr/>
        </p:nvSpPr>
        <p:spPr>
          <a:xfrm>
            <a:off x="-106913" y="9502589"/>
            <a:ext cx="1108708" cy="784411"/>
          </a:xfrm>
          <a:custGeom>
            <a:avLst/>
            <a:gdLst/>
            <a:ahLst/>
            <a:cxnLst/>
            <a:rect l="l" t="t" r="r" b="b"/>
            <a:pathLst>
              <a:path w="1108708" h="784411">
                <a:moveTo>
                  <a:pt x="0" y="0"/>
                </a:moveTo>
                <a:lnTo>
                  <a:pt x="1108709" y="0"/>
                </a:lnTo>
                <a:lnTo>
                  <a:pt x="1108709" y="784411"/>
                </a:lnTo>
                <a:lnTo>
                  <a:pt x="0" y="784411"/>
                </a:lnTo>
                <a:lnTo>
                  <a:pt x="0" y="0"/>
                </a:lnTo>
                <a:close/>
              </a:path>
            </a:pathLst>
          </a:custGeom>
          <a:blipFill>
            <a:blip r:embed="rId4">
              <a:alphaModFix amt="29000"/>
            </a:blip>
            <a:stretch>
              <a:fillRect/>
            </a:stretch>
          </a:blipFill>
        </p:spPr>
      </p:sp>
      <p:grpSp>
        <p:nvGrpSpPr>
          <p:cNvPr id="13" name="Group 13"/>
          <p:cNvGrpSpPr/>
          <p:nvPr/>
        </p:nvGrpSpPr>
        <p:grpSpPr>
          <a:xfrm>
            <a:off x="12333956" y="9502589"/>
            <a:ext cx="6580569" cy="838892"/>
            <a:chOff x="0" y="0"/>
            <a:chExt cx="3770039" cy="480605"/>
          </a:xfrm>
        </p:grpSpPr>
        <p:sp>
          <p:nvSpPr>
            <p:cNvPr id="14" name="Freeform 14"/>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5" name="TextBox 15"/>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6" name="Freeform 16"/>
          <p:cNvSpPr/>
          <p:nvPr/>
        </p:nvSpPr>
        <p:spPr>
          <a:xfrm>
            <a:off x="1623311" y="51435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7" name="Freeform 17"/>
          <p:cNvSpPr/>
          <p:nvPr/>
        </p:nvSpPr>
        <p:spPr>
          <a:xfrm>
            <a:off x="12096846" y="448015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8" name="Freeform 18"/>
          <p:cNvSpPr/>
          <p:nvPr/>
        </p:nvSpPr>
        <p:spPr>
          <a:xfrm>
            <a:off x="606262" y="2010067"/>
            <a:ext cx="5207295" cy="3086670"/>
          </a:xfrm>
          <a:custGeom>
            <a:avLst/>
            <a:gdLst/>
            <a:ahLst/>
            <a:cxnLst/>
            <a:rect l="l" t="t" r="r" b="b"/>
            <a:pathLst>
              <a:path w="4824833" h="2683329">
                <a:moveTo>
                  <a:pt x="0" y="0"/>
                </a:moveTo>
                <a:lnTo>
                  <a:pt x="4824832" y="0"/>
                </a:lnTo>
                <a:lnTo>
                  <a:pt x="4824832" y="2683329"/>
                </a:lnTo>
                <a:lnTo>
                  <a:pt x="0" y="2683329"/>
                </a:lnTo>
                <a:lnTo>
                  <a:pt x="0" y="0"/>
                </a:lnTo>
                <a:close/>
              </a:path>
            </a:pathLst>
          </a:custGeom>
          <a:blipFill>
            <a:blip r:embed="rId5"/>
            <a:stretch>
              <a:fillRect/>
            </a:stretch>
          </a:blipFill>
        </p:spPr>
      </p:sp>
      <p:sp>
        <p:nvSpPr>
          <p:cNvPr id="19" name="Freeform 19"/>
          <p:cNvSpPr/>
          <p:nvPr/>
        </p:nvSpPr>
        <p:spPr>
          <a:xfrm>
            <a:off x="12280842" y="4003859"/>
            <a:ext cx="5516138" cy="3138691"/>
          </a:xfrm>
          <a:custGeom>
            <a:avLst/>
            <a:gdLst/>
            <a:ahLst/>
            <a:cxnLst/>
            <a:rect l="l" t="t" r="r" b="b"/>
            <a:pathLst>
              <a:path w="4909461" h="2730395">
                <a:moveTo>
                  <a:pt x="0" y="0"/>
                </a:moveTo>
                <a:lnTo>
                  <a:pt x="4909460" y="0"/>
                </a:lnTo>
                <a:lnTo>
                  <a:pt x="4909460" y="2730396"/>
                </a:lnTo>
                <a:lnTo>
                  <a:pt x="0" y="2730396"/>
                </a:lnTo>
                <a:lnTo>
                  <a:pt x="0" y="0"/>
                </a:lnTo>
                <a:close/>
              </a:path>
            </a:pathLst>
          </a:custGeom>
          <a:blipFill>
            <a:blip r:embed="rId6"/>
            <a:stretch>
              <a:fillRect/>
            </a:stretch>
          </a:blipFill>
        </p:spPr>
      </p:sp>
      <p:sp>
        <p:nvSpPr>
          <p:cNvPr id="20" name="Freeform 20"/>
          <p:cNvSpPr/>
          <p:nvPr/>
        </p:nvSpPr>
        <p:spPr>
          <a:xfrm>
            <a:off x="778799" y="6537555"/>
            <a:ext cx="5034758" cy="2910719"/>
          </a:xfrm>
          <a:custGeom>
            <a:avLst/>
            <a:gdLst/>
            <a:ahLst/>
            <a:cxnLst/>
            <a:rect l="l" t="t" r="r" b="b"/>
            <a:pathLst>
              <a:path w="5034758" h="2910719">
                <a:moveTo>
                  <a:pt x="0" y="0"/>
                </a:moveTo>
                <a:lnTo>
                  <a:pt x="5034758" y="0"/>
                </a:lnTo>
                <a:lnTo>
                  <a:pt x="5034758" y="2910719"/>
                </a:lnTo>
                <a:lnTo>
                  <a:pt x="0" y="2910719"/>
                </a:lnTo>
                <a:lnTo>
                  <a:pt x="0" y="0"/>
                </a:lnTo>
                <a:close/>
              </a:path>
            </a:pathLst>
          </a:custGeom>
          <a:blipFill>
            <a:blip r:embed="rId7"/>
            <a:stretch>
              <a:fillRect/>
            </a:stretch>
          </a:blipFill>
        </p:spPr>
      </p:sp>
      <p:sp>
        <p:nvSpPr>
          <p:cNvPr id="21" name="TextBox 21"/>
          <p:cNvSpPr txBox="1"/>
          <p:nvPr/>
        </p:nvSpPr>
        <p:spPr>
          <a:xfrm>
            <a:off x="921787" y="969701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2" name="TextBox 22"/>
          <p:cNvSpPr txBox="1"/>
          <p:nvPr/>
        </p:nvSpPr>
        <p:spPr>
          <a:xfrm>
            <a:off x="5974893" y="2841354"/>
            <a:ext cx="9485114" cy="425545"/>
          </a:xfrm>
          <a:prstGeom prst="rect">
            <a:avLst/>
          </a:prstGeom>
        </p:spPr>
        <p:txBody>
          <a:bodyPr lIns="0" tIns="0" rIns="0" bIns="0" rtlCol="0" anchor="t">
            <a:spAutoFit/>
          </a:bodyPr>
          <a:lstStyle/>
          <a:p>
            <a:pPr algn="ctr">
              <a:lnSpc>
                <a:spcPts val="3319"/>
              </a:lnSpc>
              <a:spcBef>
                <a:spcPct val="0"/>
              </a:spcBef>
            </a:pPr>
            <a:r>
              <a:rPr lang="en-US" sz="2371" u="sng">
                <a:solidFill>
                  <a:srgbClr val="000000"/>
                </a:solidFill>
                <a:latin typeface="Helios Extended"/>
                <a:ea typeface="Helios Extended"/>
                <a:cs typeface="Helios Extended"/>
                <a:sym typeface="Helios Extended"/>
                <a:hlinkClick r:id="rId8" tooltip="https://www.bbc.co.uk/bitesize/groups/cx1lpm3ve37t?s=09"/>
              </a:rPr>
              <a:t>https://www.bbc.co.uk/bitesize/groups/cx1lpm3ve37t?s=09</a:t>
            </a:r>
          </a:p>
        </p:txBody>
      </p:sp>
      <p:sp>
        <p:nvSpPr>
          <p:cNvPr id="23" name="TextBox 23"/>
          <p:cNvSpPr txBox="1"/>
          <p:nvPr/>
        </p:nvSpPr>
        <p:spPr>
          <a:xfrm>
            <a:off x="6881370" y="5319664"/>
            <a:ext cx="5118779" cy="389658"/>
          </a:xfrm>
          <a:prstGeom prst="rect">
            <a:avLst/>
          </a:prstGeom>
        </p:spPr>
        <p:txBody>
          <a:bodyPr wrap="square" lIns="0" tIns="0" rIns="0" bIns="0" rtlCol="0" anchor="t">
            <a:spAutoFit/>
          </a:bodyPr>
          <a:lstStyle/>
          <a:p>
            <a:pPr algn="ctr">
              <a:lnSpc>
                <a:spcPts val="3319"/>
              </a:lnSpc>
              <a:spcBef>
                <a:spcPct val="0"/>
              </a:spcBef>
            </a:pPr>
            <a:r>
              <a:rPr lang="en-US" sz="2371" u="sng" dirty="0">
                <a:solidFill>
                  <a:srgbClr val="000000"/>
                </a:solidFill>
                <a:latin typeface="Helios Extended"/>
                <a:ea typeface="Helios Extended"/>
                <a:cs typeface="Helios Extended"/>
                <a:sym typeface="Helios Extended"/>
                <a:hlinkClick r:id="rId9" tooltip="https://startingreception.co.uk"/>
              </a:rPr>
              <a:t>https://startingreception.co.uk/</a:t>
            </a:r>
          </a:p>
        </p:txBody>
      </p:sp>
      <p:sp>
        <p:nvSpPr>
          <p:cNvPr id="24" name="TextBox 24"/>
          <p:cNvSpPr txBox="1"/>
          <p:nvPr/>
        </p:nvSpPr>
        <p:spPr>
          <a:xfrm>
            <a:off x="5116844" y="7723520"/>
            <a:ext cx="8438872" cy="871435"/>
          </a:xfrm>
          <a:prstGeom prst="rect">
            <a:avLst/>
          </a:prstGeom>
        </p:spPr>
        <p:txBody>
          <a:bodyPr lIns="0" tIns="0" rIns="0" bIns="0" rtlCol="0" anchor="t">
            <a:spAutoFit/>
          </a:bodyPr>
          <a:lstStyle/>
          <a:p>
            <a:pPr algn="ctr">
              <a:lnSpc>
                <a:spcPts val="3418"/>
              </a:lnSpc>
              <a:spcBef>
                <a:spcPct val="0"/>
              </a:spcBef>
            </a:pPr>
            <a:r>
              <a:rPr lang="en-US" sz="2441" u="sng" dirty="0">
                <a:solidFill>
                  <a:srgbClr val="000000"/>
                </a:solidFill>
                <a:latin typeface="Helios Extended"/>
                <a:ea typeface="Helios Extended"/>
                <a:cs typeface="Helios Extended"/>
                <a:sym typeface="Helios Extended"/>
                <a:hlinkClick r:id="rId10" tooltip="https://www.pacey.org.uk/being-school-ready/#parents"/>
              </a:rPr>
              <a:t>https://www.pacey.org.uk/being-school-ready/#parents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10191408" y="-419446"/>
            <a:ext cx="11999149" cy="10287000"/>
            <a:chOff x="0" y="0"/>
            <a:chExt cx="711061" cy="609600"/>
          </a:xfrm>
        </p:grpSpPr>
        <p:sp>
          <p:nvSpPr>
            <p:cNvPr id="3" name="Freeform 3"/>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4" name="TextBox 4"/>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1020273" y="0"/>
            <a:ext cx="10558289" cy="1303133"/>
            <a:chOff x="0" y="0"/>
            <a:chExt cx="4939121" cy="609600"/>
          </a:xfrm>
        </p:grpSpPr>
        <p:sp>
          <p:nvSpPr>
            <p:cNvPr id="6" name="Freeform 6"/>
            <p:cNvSpPr/>
            <p:nvPr/>
          </p:nvSpPr>
          <p:spPr>
            <a:xfrm>
              <a:off x="0" y="0"/>
              <a:ext cx="4939121" cy="609600"/>
            </a:xfrm>
            <a:custGeom>
              <a:avLst/>
              <a:gdLst/>
              <a:ahLst/>
              <a:cxnLst/>
              <a:rect l="l" t="t" r="r" b="b"/>
              <a:pathLst>
                <a:path w="4939121" h="609600">
                  <a:moveTo>
                    <a:pt x="203200" y="0"/>
                  </a:moveTo>
                  <a:lnTo>
                    <a:pt x="4939121" y="0"/>
                  </a:lnTo>
                  <a:lnTo>
                    <a:pt x="4735921" y="609600"/>
                  </a:lnTo>
                  <a:lnTo>
                    <a:pt x="0" y="609600"/>
                  </a:lnTo>
                  <a:lnTo>
                    <a:pt x="203200" y="0"/>
                  </a:lnTo>
                  <a:close/>
                </a:path>
              </a:pathLst>
            </a:custGeom>
            <a:solidFill>
              <a:srgbClr val="03A94C"/>
            </a:solidFill>
          </p:spPr>
        </p:sp>
        <p:sp>
          <p:nvSpPr>
            <p:cNvPr id="7" name="TextBox 7"/>
            <p:cNvSpPr txBox="1"/>
            <p:nvPr/>
          </p:nvSpPr>
          <p:spPr>
            <a:xfrm>
              <a:off x="101600" y="-66675"/>
              <a:ext cx="4735921" cy="676275"/>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a:off x="16139069" y="-2978337"/>
            <a:ext cx="5633109" cy="4829326"/>
            <a:chOff x="0" y="0"/>
            <a:chExt cx="711061" cy="609600"/>
          </a:xfrm>
        </p:grpSpPr>
        <p:sp>
          <p:nvSpPr>
            <p:cNvPr id="9" name="Freeform 9"/>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0" name="TextBox 10"/>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1" name="Freeform 11"/>
          <p:cNvSpPr/>
          <p:nvPr/>
        </p:nvSpPr>
        <p:spPr>
          <a:xfrm>
            <a:off x="9281169" y="2645119"/>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2" name="Freeform 12"/>
          <p:cNvSpPr/>
          <p:nvPr/>
        </p:nvSpPr>
        <p:spPr>
          <a:xfrm>
            <a:off x="3500849" y="556583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TextBox 17"/>
          <p:cNvSpPr txBox="1"/>
          <p:nvPr/>
        </p:nvSpPr>
        <p:spPr>
          <a:xfrm>
            <a:off x="137169" y="375269"/>
            <a:ext cx="9144000" cy="562120"/>
          </a:xfrm>
          <a:prstGeom prst="rect">
            <a:avLst/>
          </a:prstGeom>
        </p:spPr>
        <p:txBody>
          <a:bodyPr lIns="0" tIns="0" rIns="0" bIns="0" rtlCol="0" anchor="t">
            <a:spAutoFit/>
          </a:bodyPr>
          <a:lstStyle/>
          <a:p>
            <a:pPr algn="ctr">
              <a:lnSpc>
                <a:spcPts val="4492"/>
              </a:lnSpc>
              <a:spcBef>
                <a:spcPct val="0"/>
              </a:spcBef>
            </a:pPr>
            <a:r>
              <a:rPr lang="en-US" sz="3807" b="1" spc="213">
                <a:solidFill>
                  <a:srgbClr val="FFFFFF"/>
                </a:solidFill>
                <a:latin typeface="Montserrat Bold"/>
                <a:ea typeface="Montserrat Bold"/>
                <a:cs typeface="Montserrat Bold"/>
                <a:sym typeface="Montserrat Bold"/>
              </a:rPr>
              <a:t>The Importance of Attendance</a:t>
            </a:r>
          </a:p>
        </p:txBody>
      </p:sp>
      <p:sp>
        <p:nvSpPr>
          <p:cNvPr id="18" name="TextBox 18"/>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9" name="TextBox 19"/>
          <p:cNvSpPr txBox="1"/>
          <p:nvPr/>
        </p:nvSpPr>
        <p:spPr>
          <a:xfrm>
            <a:off x="390823" y="1596689"/>
            <a:ext cx="7556273" cy="7529289"/>
          </a:xfrm>
          <a:prstGeom prst="rect">
            <a:avLst/>
          </a:prstGeom>
        </p:spPr>
        <p:txBody>
          <a:bodyPr lIns="0" tIns="0" rIns="0" bIns="0" rtlCol="0" anchor="t">
            <a:spAutoFit/>
          </a:bodyPr>
          <a:lstStyle/>
          <a:p>
            <a:pPr algn="l">
              <a:lnSpc>
                <a:spcPts val="2899"/>
              </a:lnSpc>
            </a:pPr>
            <a:endParaRPr/>
          </a:p>
          <a:p>
            <a:pPr marL="447190" lvl="1" indent="-223595" algn="l">
              <a:lnSpc>
                <a:spcPts val="2899"/>
              </a:lnSpc>
              <a:buFont typeface="Arial"/>
              <a:buChar char="•"/>
            </a:pPr>
            <a:r>
              <a:rPr lang="en-US" sz="2071" spc="2">
                <a:solidFill>
                  <a:srgbClr val="000000"/>
                </a:solidFill>
                <a:latin typeface="Montserrat"/>
                <a:ea typeface="Montserrat"/>
                <a:cs typeface="Montserrat"/>
                <a:sym typeface="Montserrat"/>
              </a:rPr>
              <a:t>Children who attend school regularly make better progress socially and academically.</a:t>
            </a:r>
          </a:p>
          <a:p>
            <a:pPr algn="l">
              <a:lnSpc>
                <a:spcPts val="2899"/>
              </a:lnSpc>
            </a:pPr>
            <a:endParaRPr lang="en-US" sz="2071" spc="2">
              <a:solidFill>
                <a:srgbClr val="000000"/>
              </a:solidFill>
              <a:latin typeface="Montserrat"/>
              <a:ea typeface="Montserrat"/>
              <a:cs typeface="Montserrat"/>
              <a:sym typeface="Montserrat"/>
            </a:endParaRPr>
          </a:p>
          <a:p>
            <a:pPr marL="447190" lvl="1" indent="-223595" algn="l">
              <a:lnSpc>
                <a:spcPts val="2899"/>
              </a:lnSpc>
              <a:buFont typeface="Arial"/>
              <a:buChar char="•"/>
            </a:pPr>
            <a:r>
              <a:rPr lang="en-US" sz="2071" spc="2">
                <a:solidFill>
                  <a:srgbClr val="000000"/>
                </a:solidFill>
                <a:latin typeface="Montserrat"/>
                <a:ea typeface="Montserrat"/>
                <a:cs typeface="Montserrat"/>
                <a:sym typeface="Montserrat"/>
              </a:rPr>
              <a:t>Missing even a few days can affect a child's confidence and learning.</a:t>
            </a:r>
          </a:p>
          <a:p>
            <a:pPr algn="l">
              <a:lnSpc>
                <a:spcPts val="2899"/>
              </a:lnSpc>
            </a:pPr>
            <a:endParaRPr lang="en-US" sz="2071" spc="2">
              <a:solidFill>
                <a:srgbClr val="000000"/>
              </a:solidFill>
              <a:latin typeface="Montserrat"/>
              <a:ea typeface="Montserrat"/>
              <a:cs typeface="Montserrat"/>
              <a:sym typeface="Montserrat"/>
            </a:endParaRPr>
          </a:p>
          <a:p>
            <a:pPr marL="447190" lvl="1" indent="-223595" algn="l">
              <a:lnSpc>
                <a:spcPts val="2899"/>
              </a:lnSpc>
              <a:buFont typeface="Arial"/>
              <a:buChar char="•"/>
            </a:pPr>
            <a:r>
              <a:rPr lang="en-US" sz="2071" spc="2">
                <a:solidFill>
                  <a:srgbClr val="000000"/>
                </a:solidFill>
                <a:latin typeface="Montserrat"/>
                <a:ea typeface="Montserrat"/>
                <a:cs typeface="Montserrat"/>
                <a:sym typeface="Montserrat"/>
              </a:rPr>
              <a:t>Good habits start early—help your child develop a positive attitude towards school.</a:t>
            </a:r>
          </a:p>
          <a:p>
            <a:pPr algn="l">
              <a:lnSpc>
                <a:spcPts val="2899"/>
              </a:lnSpc>
            </a:pPr>
            <a:endParaRPr lang="en-US" sz="2071" spc="2">
              <a:solidFill>
                <a:srgbClr val="000000"/>
              </a:solidFill>
              <a:latin typeface="Montserrat"/>
              <a:ea typeface="Montserrat"/>
              <a:cs typeface="Montserrat"/>
              <a:sym typeface="Montserrat"/>
            </a:endParaRPr>
          </a:p>
          <a:p>
            <a:pPr marL="447190" lvl="1" indent="-223595" algn="l">
              <a:lnSpc>
                <a:spcPts val="2899"/>
              </a:lnSpc>
              <a:buFont typeface="Arial"/>
              <a:buChar char="•"/>
            </a:pPr>
            <a:r>
              <a:rPr lang="en-US" sz="2071" spc="2">
                <a:solidFill>
                  <a:srgbClr val="000000"/>
                </a:solidFill>
                <a:latin typeface="Montserrat"/>
                <a:ea typeface="Montserrat"/>
                <a:cs typeface="Montserrat"/>
                <a:sym typeface="Montserrat"/>
              </a:rPr>
              <a:t>School starts at ... – arriving on time helps your child settle into the day calmly.</a:t>
            </a:r>
          </a:p>
          <a:p>
            <a:pPr algn="l">
              <a:lnSpc>
                <a:spcPts val="2899"/>
              </a:lnSpc>
            </a:pPr>
            <a:endParaRPr lang="en-US" sz="2071" spc="2">
              <a:solidFill>
                <a:srgbClr val="000000"/>
              </a:solidFill>
              <a:latin typeface="Montserrat"/>
              <a:ea typeface="Montserrat"/>
              <a:cs typeface="Montserrat"/>
              <a:sym typeface="Montserrat"/>
            </a:endParaRPr>
          </a:p>
          <a:p>
            <a:pPr marL="447190" lvl="1" indent="-223595" algn="l">
              <a:lnSpc>
                <a:spcPts val="2899"/>
              </a:lnSpc>
              <a:buFont typeface="Arial"/>
              <a:buChar char="•"/>
            </a:pPr>
            <a:r>
              <a:rPr lang="en-US" sz="2071" spc="2">
                <a:solidFill>
                  <a:srgbClr val="000000"/>
                </a:solidFill>
                <a:latin typeface="Montserrat"/>
                <a:ea typeface="Montserrat"/>
                <a:cs typeface="Montserrat"/>
                <a:sym typeface="Montserrat"/>
              </a:rPr>
              <a:t>First Day Response: Please inform the school by 8:00 a.m. if your child is absent. If we do not hear from you, our attendance officer will call to ensure your child's safety.</a:t>
            </a:r>
          </a:p>
          <a:p>
            <a:pPr algn="l">
              <a:lnSpc>
                <a:spcPts val="2479"/>
              </a:lnSpc>
            </a:pPr>
            <a:endParaRPr lang="en-US" sz="2071" spc="2">
              <a:solidFill>
                <a:srgbClr val="000000"/>
              </a:solidFill>
              <a:latin typeface="Montserrat"/>
              <a:ea typeface="Montserrat"/>
              <a:cs typeface="Montserrat"/>
              <a:sym typeface="Montserrat"/>
            </a:endParaRPr>
          </a:p>
          <a:p>
            <a:pPr marL="447190" lvl="1" indent="-223595" algn="l">
              <a:lnSpc>
                <a:spcPts val="2899"/>
              </a:lnSpc>
              <a:spcBef>
                <a:spcPct val="0"/>
              </a:spcBef>
              <a:buFont typeface="Arial"/>
              <a:buChar char="•"/>
            </a:pPr>
            <a:r>
              <a:rPr lang="en-US" sz="2071" spc="2">
                <a:solidFill>
                  <a:srgbClr val="000000"/>
                </a:solidFill>
                <a:latin typeface="Montserrat"/>
                <a:ea typeface="Montserrat"/>
                <a:cs typeface="Montserrat"/>
                <a:sym typeface="Montserrat"/>
              </a:rPr>
              <a:t>Holidays during term time cannot be authorised (except in exceptional circumstances). </a:t>
            </a:r>
          </a:p>
          <a:p>
            <a:pPr algn="l">
              <a:lnSpc>
                <a:spcPts val="2899"/>
              </a:lnSpc>
              <a:spcBef>
                <a:spcPct val="0"/>
              </a:spcBef>
            </a:pPr>
            <a:endParaRPr lang="en-US" sz="2071" spc="2">
              <a:solidFill>
                <a:srgbClr val="000000"/>
              </a:solidFill>
              <a:latin typeface="Montserrat"/>
              <a:ea typeface="Montserrat"/>
              <a:cs typeface="Montserrat"/>
              <a:sym typeface="Montserrat"/>
            </a:endParaRPr>
          </a:p>
        </p:txBody>
      </p:sp>
      <p:sp>
        <p:nvSpPr>
          <p:cNvPr id="20" name="Freeform 20"/>
          <p:cNvSpPr/>
          <p:nvPr/>
        </p:nvSpPr>
        <p:spPr>
          <a:xfrm>
            <a:off x="7947097" y="1601171"/>
            <a:ext cx="10031373" cy="7084657"/>
          </a:xfrm>
          <a:custGeom>
            <a:avLst/>
            <a:gdLst/>
            <a:ahLst/>
            <a:cxnLst/>
            <a:rect l="l" t="t" r="r" b="b"/>
            <a:pathLst>
              <a:path w="10031373" h="7084657">
                <a:moveTo>
                  <a:pt x="0" y="0"/>
                </a:moveTo>
                <a:lnTo>
                  <a:pt x="10031372" y="0"/>
                </a:lnTo>
                <a:lnTo>
                  <a:pt x="10031372" y="7084658"/>
                </a:lnTo>
                <a:lnTo>
                  <a:pt x="0" y="708465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12669140" y="2222786"/>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888820" y="51435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3406444" y="0"/>
            <a:ext cx="11999149" cy="10287000"/>
            <a:chOff x="0" y="0"/>
            <a:chExt cx="711061" cy="609600"/>
          </a:xfrm>
        </p:grpSpPr>
        <p:sp>
          <p:nvSpPr>
            <p:cNvPr id="5" name="Freeform 5"/>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6" name="TextBox 6"/>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20273" y="0"/>
            <a:ext cx="7226805" cy="1303133"/>
            <a:chOff x="0" y="0"/>
            <a:chExt cx="3380667" cy="609600"/>
          </a:xfrm>
        </p:grpSpPr>
        <p:sp>
          <p:nvSpPr>
            <p:cNvPr id="8" name="Freeform 8"/>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03A94C"/>
            </a:solidFill>
          </p:spPr>
        </p:sp>
        <p:sp>
          <p:nvSpPr>
            <p:cNvPr id="9" name="TextBox 9"/>
            <p:cNvSpPr txBox="1"/>
            <p:nvPr/>
          </p:nvSpPr>
          <p:spPr>
            <a:xfrm>
              <a:off x="101600" y="-66675"/>
              <a:ext cx="3177467" cy="676275"/>
            </a:xfrm>
            <a:prstGeom prst="rect">
              <a:avLst/>
            </a:prstGeom>
          </p:spPr>
          <p:txBody>
            <a:bodyPr lIns="50800" tIns="50800" rIns="50800" bIns="50800" rtlCol="0" anchor="ctr"/>
            <a:lstStyle/>
            <a:p>
              <a:pPr algn="ctr">
                <a:lnSpc>
                  <a:spcPts val="5139"/>
                </a:lnSpc>
              </a:pPr>
              <a:r>
                <a:rPr lang="en-US" sz="3671" b="1">
                  <a:solidFill>
                    <a:srgbClr val="FFFFFF"/>
                  </a:solidFill>
                  <a:latin typeface="Montserrat Bold"/>
                  <a:ea typeface="Montserrat Bold"/>
                  <a:cs typeface="Montserrat Bold"/>
                  <a:sym typeface="Montserrat Bold"/>
                </a:rPr>
                <a:t>Safeguarding</a:t>
              </a:r>
            </a:p>
          </p:txBody>
        </p:sp>
      </p:grpSp>
      <p:grpSp>
        <p:nvGrpSpPr>
          <p:cNvPr id="10" name="Group 10"/>
          <p:cNvGrpSpPr/>
          <p:nvPr/>
        </p:nvGrpSpPr>
        <p:grpSpPr>
          <a:xfrm>
            <a:off x="16139069" y="-2978337"/>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1334206" y="1721650"/>
            <a:ext cx="7151747" cy="7536650"/>
          </a:xfrm>
          <a:custGeom>
            <a:avLst/>
            <a:gdLst/>
            <a:ahLst/>
            <a:cxnLst/>
            <a:rect l="l" t="t" r="r" b="b"/>
            <a:pathLst>
              <a:path w="7151747" h="7536650">
                <a:moveTo>
                  <a:pt x="0" y="0"/>
                </a:moveTo>
                <a:lnTo>
                  <a:pt x="7151747" y="0"/>
                </a:lnTo>
                <a:lnTo>
                  <a:pt x="7151747" y="7536650"/>
                </a:lnTo>
                <a:lnTo>
                  <a:pt x="0" y="7536650"/>
                </a:lnTo>
                <a:lnTo>
                  <a:pt x="0" y="0"/>
                </a:lnTo>
                <a:close/>
              </a:path>
            </a:pathLst>
          </a:custGeom>
          <a:blipFill>
            <a:blip r:embed="rId4"/>
            <a:stretch>
              <a:fillRect/>
            </a:stretch>
          </a:blipFill>
        </p:spPr>
      </p:sp>
      <p:sp>
        <p:nvSpPr>
          <p:cNvPr id="14" name="Freeform 14"/>
          <p:cNvSpPr/>
          <p:nvPr/>
        </p:nvSpPr>
        <p:spPr>
          <a:xfrm>
            <a:off x="15520135" y="2666829"/>
            <a:ext cx="770860" cy="770860"/>
          </a:xfrm>
          <a:custGeom>
            <a:avLst/>
            <a:gdLst/>
            <a:ahLst/>
            <a:cxnLst/>
            <a:rect l="l" t="t" r="r" b="b"/>
            <a:pathLst>
              <a:path w="770860" h="770860">
                <a:moveTo>
                  <a:pt x="0" y="0"/>
                </a:moveTo>
                <a:lnTo>
                  <a:pt x="770860" y="0"/>
                </a:lnTo>
                <a:lnTo>
                  <a:pt x="770860" y="770860"/>
                </a:lnTo>
                <a:lnTo>
                  <a:pt x="0" y="770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6367851" y="7267499"/>
            <a:ext cx="1239515" cy="1228670"/>
          </a:xfrm>
          <a:custGeom>
            <a:avLst/>
            <a:gdLst/>
            <a:ahLst/>
            <a:cxnLst/>
            <a:rect l="l" t="t" r="r" b="b"/>
            <a:pathLst>
              <a:path w="1239515" h="1228670">
                <a:moveTo>
                  <a:pt x="0" y="0"/>
                </a:moveTo>
                <a:lnTo>
                  <a:pt x="1239515" y="0"/>
                </a:lnTo>
                <a:lnTo>
                  <a:pt x="1239515" y="1228670"/>
                </a:lnTo>
                <a:lnTo>
                  <a:pt x="0" y="1228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8703148" y="1790330"/>
            <a:ext cx="6597912" cy="1752999"/>
          </a:xfrm>
          <a:prstGeom prst="rect">
            <a:avLst/>
          </a:prstGeom>
        </p:spPr>
        <p:txBody>
          <a:bodyPr lIns="0" tIns="0" rIns="0" bIns="0" rtlCol="0" anchor="t">
            <a:spAutoFit/>
          </a:bodyPr>
          <a:lstStyle/>
          <a:p>
            <a:pPr marL="0" lvl="0" indent="0" algn="ctr">
              <a:lnSpc>
                <a:spcPts val="4610"/>
              </a:lnSpc>
              <a:spcBef>
                <a:spcPct val="0"/>
              </a:spcBef>
            </a:pPr>
            <a:r>
              <a:rPr lang="en-US" sz="3907" spc="218">
                <a:solidFill>
                  <a:srgbClr val="0B1320"/>
                </a:solidFill>
                <a:latin typeface="Montserrat"/>
                <a:ea typeface="Montserrat"/>
                <a:cs typeface="Montserrat"/>
                <a:sym typeface="Montserrat"/>
              </a:rPr>
              <a:t>All staff are fully trained in safeguarding policies and procedures.</a:t>
            </a:r>
          </a:p>
        </p:txBody>
      </p:sp>
      <p:sp>
        <p:nvSpPr>
          <p:cNvPr id="17" name="TextBox 17"/>
          <p:cNvSpPr txBox="1"/>
          <p:nvPr/>
        </p:nvSpPr>
        <p:spPr>
          <a:xfrm>
            <a:off x="9391066" y="4833814"/>
            <a:ext cx="7868234" cy="2915049"/>
          </a:xfrm>
          <a:prstGeom prst="rect">
            <a:avLst/>
          </a:prstGeom>
        </p:spPr>
        <p:txBody>
          <a:bodyPr lIns="0" tIns="0" rIns="0" bIns="0" rtlCol="0" anchor="t">
            <a:spAutoFit/>
          </a:bodyPr>
          <a:lstStyle/>
          <a:p>
            <a:pPr marL="0" lvl="0" indent="0" algn="ctr">
              <a:lnSpc>
                <a:spcPts val="4610"/>
              </a:lnSpc>
              <a:spcBef>
                <a:spcPct val="0"/>
              </a:spcBef>
            </a:pPr>
            <a:r>
              <a:rPr lang="en-US" sz="3907" spc="218">
                <a:solidFill>
                  <a:srgbClr val="0B1320"/>
                </a:solidFill>
                <a:latin typeface="Montserrat"/>
                <a:ea typeface="Montserrat"/>
                <a:cs typeface="Montserrat"/>
                <a:sym typeface="Montserrat"/>
              </a:rPr>
              <a:t>Our Designated Safeguarding Team is available as a point of contact for any concerns you may have.</a:t>
            </a:r>
          </a:p>
        </p:txBody>
      </p:sp>
      <p:sp>
        <p:nvSpPr>
          <p:cNvPr id="18" name="Freeform 18"/>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9">
              <a:alphaModFix amt="29000"/>
            </a:blip>
            <a:stretch>
              <a:fillRect/>
            </a:stretch>
          </a:blipFill>
        </p:spPr>
      </p:sp>
      <p:sp>
        <p:nvSpPr>
          <p:cNvPr id="19" name="TextBox 19"/>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grpSp>
        <p:nvGrpSpPr>
          <p:cNvPr id="20" name="Group 20"/>
          <p:cNvGrpSpPr/>
          <p:nvPr/>
        </p:nvGrpSpPr>
        <p:grpSpPr>
          <a:xfrm>
            <a:off x="12375054" y="9448108"/>
            <a:ext cx="6580569" cy="838892"/>
            <a:chOff x="0" y="0"/>
            <a:chExt cx="3770039" cy="480605"/>
          </a:xfrm>
        </p:grpSpPr>
        <p:sp>
          <p:nvSpPr>
            <p:cNvPr id="21" name="Freeform 21"/>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22" name="TextBox 22"/>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812163" y="-126221"/>
            <a:ext cx="11999149" cy="10287000"/>
            <a:chOff x="0" y="0"/>
            <a:chExt cx="711061" cy="609600"/>
          </a:xfrm>
        </p:grpSpPr>
        <p:sp>
          <p:nvSpPr>
            <p:cNvPr id="3" name="Freeform 3"/>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4" name="TextBox 4"/>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1020273" y="0"/>
            <a:ext cx="8993900" cy="1303133"/>
            <a:chOff x="0" y="0"/>
            <a:chExt cx="4207306" cy="609600"/>
          </a:xfrm>
        </p:grpSpPr>
        <p:sp>
          <p:nvSpPr>
            <p:cNvPr id="6" name="Freeform 6"/>
            <p:cNvSpPr/>
            <p:nvPr/>
          </p:nvSpPr>
          <p:spPr>
            <a:xfrm>
              <a:off x="0" y="0"/>
              <a:ext cx="4207306" cy="609600"/>
            </a:xfrm>
            <a:custGeom>
              <a:avLst/>
              <a:gdLst/>
              <a:ahLst/>
              <a:cxnLst/>
              <a:rect l="l" t="t" r="r" b="b"/>
              <a:pathLst>
                <a:path w="4207306" h="609600">
                  <a:moveTo>
                    <a:pt x="203200" y="0"/>
                  </a:moveTo>
                  <a:lnTo>
                    <a:pt x="4207306" y="0"/>
                  </a:lnTo>
                  <a:lnTo>
                    <a:pt x="4004106" y="609600"/>
                  </a:lnTo>
                  <a:lnTo>
                    <a:pt x="0" y="609600"/>
                  </a:lnTo>
                  <a:lnTo>
                    <a:pt x="203200" y="0"/>
                  </a:lnTo>
                  <a:close/>
                </a:path>
              </a:pathLst>
            </a:custGeom>
            <a:solidFill>
              <a:srgbClr val="03A94C"/>
            </a:solidFill>
          </p:spPr>
        </p:sp>
        <p:sp>
          <p:nvSpPr>
            <p:cNvPr id="7" name="TextBox 7"/>
            <p:cNvSpPr txBox="1"/>
            <p:nvPr/>
          </p:nvSpPr>
          <p:spPr>
            <a:xfrm>
              <a:off x="101600" y="-66675"/>
              <a:ext cx="4004106" cy="676275"/>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a:off x="16139069" y="-2978337"/>
            <a:ext cx="5633109" cy="4829326"/>
            <a:chOff x="0" y="0"/>
            <a:chExt cx="711061" cy="609600"/>
          </a:xfrm>
        </p:grpSpPr>
        <p:sp>
          <p:nvSpPr>
            <p:cNvPr id="9" name="Freeform 9"/>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0" name="TextBox 10"/>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1" name="Freeform 11"/>
          <p:cNvSpPr/>
          <p:nvPr/>
        </p:nvSpPr>
        <p:spPr>
          <a:xfrm>
            <a:off x="9281169" y="2645119"/>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2" name="Freeform 12"/>
          <p:cNvSpPr/>
          <p:nvPr/>
        </p:nvSpPr>
        <p:spPr>
          <a:xfrm>
            <a:off x="3500849" y="556583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2805442" y="1912717"/>
            <a:ext cx="10821174" cy="1181099"/>
          </a:xfrm>
          <a:prstGeom prst="rect">
            <a:avLst/>
          </a:prstGeom>
        </p:spPr>
        <p:txBody>
          <a:bodyPr lIns="0" tIns="0" rIns="0" bIns="0" rtlCol="0" anchor="t">
            <a:spAutoFit/>
          </a:bodyPr>
          <a:lstStyle/>
          <a:p>
            <a:pPr algn="just">
              <a:lnSpc>
                <a:spcPts val="4800"/>
              </a:lnSpc>
            </a:pPr>
            <a:r>
              <a:rPr lang="en-US" sz="3000" b="1">
                <a:solidFill>
                  <a:srgbClr val="0B1320"/>
                </a:solidFill>
                <a:latin typeface="Montserrat Bold"/>
                <a:ea typeface="Montserrat Bold"/>
                <a:cs typeface="Montserrat Bold"/>
                <a:sym typeface="Montserrat Bold"/>
              </a:rPr>
              <a:t>Child Protection -</a:t>
            </a:r>
            <a:r>
              <a:rPr lang="en-US" sz="3000">
                <a:solidFill>
                  <a:srgbClr val="0B1320"/>
                </a:solidFill>
                <a:latin typeface="Montserrat"/>
                <a:ea typeface="Montserrat"/>
                <a:cs typeface="Montserrat"/>
                <a:sym typeface="Montserrat"/>
              </a:rPr>
              <a:t> Strict procedures in place for identifying and responding to concerns.     </a:t>
            </a:r>
          </a:p>
        </p:txBody>
      </p:sp>
      <p:sp>
        <p:nvSpPr>
          <p:cNvPr id="14" name="TextBox 14"/>
          <p:cNvSpPr txBox="1"/>
          <p:nvPr/>
        </p:nvSpPr>
        <p:spPr>
          <a:xfrm>
            <a:off x="-707989" y="375269"/>
            <a:ext cx="9144000" cy="562120"/>
          </a:xfrm>
          <a:prstGeom prst="rect">
            <a:avLst/>
          </a:prstGeom>
        </p:spPr>
        <p:txBody>
          <a:bodyPr lIns="0" tIns="0" rIns="0" bIns="0" rtlCol="0" anchor="t">
            <a:spAutoFit/>
          </a:bodyPr>
          <a:lstStyle/>
          <a:p>
            <a:pPr algn="ctr">
              <a:lnSpc>
                <a:spcPts val="4492"/>
              </a:lnSpc>
              <a:spcBef>
                <a:spcPct val="0"/>
              </a:spcBef>
            </a:pPr>
            <a:r>
              <a:rPr lang="en-US" sz="3807" b="1" spc="213">
                <a:solidFill>
                  <a:srgbClr val="FFFFFF"/>
                </a:solidFill>
                <a:latin typeface="Montserrat Bold"/>
                <a:ea typeface="Montserrat Bold"/>
                <a:cs typeface="Montserrat Bold"/>
                <a:sym typeface="Montserrat Bold"/>
              </a:rPr>
              <a:t>Key Polices and Practices</a:t>
            </a:r>
          </a:p>
        </p:txBody>
      </p:sp>
      <p:sp>
        <p:nvSpPr>
          <p:cNvPr id="15" name="TextBox 15"/>
          <p:cNvSpPr txBox="1"/>
          <p:nvPr/>
        </p:nvSpPr>
        <p:spPr>
          <a:xfrm>
            <a:off x="2805442" y="3318768"/>
            <a:ext cx="10821174" cy="1181099"/>
          </a:xfrm>
          <a:prstGeom prst="rect">
            <a:avLst/>
          </a:prstGeom>
        </p:spPr>
        <p:txBody>
          <a:bodyPr lIns="0" tIns="0" rIns="0" bIns="0" rtlCol="0" anchor="t">
            <a:spAutoFit/>
          </a:bodyPr>
          <a:lstStyle/>
          <a:p>
            <a:pPr marL="0" lvl="0" indent="0" algn="just">
              <a:lnSpc>
                <a:spcPts val="4800"/>
              </a:lnSpc>
              <a:spcBef>
                <a:spcPct val="0"/>
              </a:spcBef>
            </a:pPr>
            <a:r>
              <a:rPr lang="en-US" sz="3000" b="1" u="none" strike="noStrike">
                <a:solidFill>
                  <a:srgbClr val="0B1320"/>
                </a:solidFill>
                <a:latin typeface="Montserrat Bold"/>
                <a:ea typeface="Montserrat Bold"/>
                <a:cs typeface="Montserrat Bold"/>
                <a:sym typeface="Montserrat Bold"/>
              </a:rPr>
              <a:t>Health and Safety - </a:t>
            </a:r>
            <a:r>
              <a:rPr lang="en-US" sz="3000" u="none" strike="noStrike">
                <a:solidFill>
                  <a:srgbClr val="0B1320"/>
                </a:solidFill>
                <a:latin typeface="Montserrat"/>
                <a:ea typeface="Montserrat"/>
                <a:cs typeface="Montserrat"/>
                <a:sym typeface="Montserrat"/>
              </a:rPr>
              <a:t>Regular risk assessments and emergency drills.    </a:t>
            </a:r>
            <a:r>
              <a:rPr lang="en-US" sz="3000" b="1" u="none" strike="noStrike">
                <a:solidFill>
                  <a:srgbClr val="0B1320"/>
                </a:solidFill>
                <a:latin typeface="Montserrat Bold"/>
                <a:ea typeface="Montserrat Bold"/>
                <a:cs typeface="Montserrat Bold"/>
                <a:sym typeface="Montserrat Bold"/>
              </a:rPr>
              <a:t> </a:t>
            </a:r>
          </a:p>
        </p:txBody>
      </p:sp>
      <p:sp>
        <p:nvSpPr>
          <p:cNvPr id="16" name="TextBox 16"/>
          <p:cNvSpPr txBox="1"/>
          <p:nvPr/>
        </p:nvSpPr>
        <p:spPr>
          <a:xfrm>
            <a:off x="2805442" y="4724818"/>
            <a:ext cx="10821174" cy="1181099"/>
          </a:xfrm>
          <a:prstGeom prst="rect">
            <a:avLst/>
          </a:prstGeom>
        </p:spPr>
        <p:txBody>
          <a:bodyPr lIns="0" tIns="0" rIns="0" bIns="0" rtlCol="0" anchor="t">
            <a:spAutoFit/>
          </a:bodyPr>
          <a:lstStyle/>
          <a:p>
            <a:pPr marL="0" lvl="0" indent="0" algn="just">
              <a:lnSpc>
                <a:spcPts val="4800"/>
              </a:lnSpc>
              <a:spcBef>
                <a:spcPct val="0"/>
              </a:spcBef>
            </a:pPr>
            <a:r>
              <a:rPr lang="en-US" sz="3000" b="1" u="none" strike="noStrike">
                <a:solidFill>
                  <a:srgbClr val="0B1320"/>
                </a:solidFill>
                <a:latin typeface="Montserrat Bold"/>
                <a:ea typeface="Montserrat Bold"/>
                <a:cs typeface="Montserrat Bold"/>
                <a:sym typeface="Montserrat Bold"/>
              </a:rPr>
              <a:t>Online Safety - </a:t>
            </a:r>
            <a:r>
              <a:rPr lang="en-US" sz="3000" u="none" strike="noStrike">
                <a:solidFill>
                  <a:srgbClr val="0B1320"/>
                </a:solidFill>
                <a:latin typeface="Montserrat"/>
                <a:ea typeface="Montserrat"/>
                <a:cs typeface="Montserrat"/>
                <a:sym typeface="Montserrat"/>
              </a:rPr>
              <a:t>Teaching children safe internet practices and monitoring digital practices.</a:t>
            </a:r>
          </a:p>
        </p:txBody>
      </p:sp>
      <p:sp>
        <p:nvSpPr>
          <p:cNvPr id="17" name="TextBox 17"/>
          <p:cNvSpPr txBox="1"/>
          <p:nvPr/>
        </p:nvSpPr>
        <p:spPr>
          <a:xfrm>
            <a:off x="2805442" y="6330015"/>
            <a:ext cx="10821174" cy="1181099"/>
          </a:xfrm>
          <a:prstGeom prst="rect">
            <a:avLst/>
          </a:prstGeom>
        </p:spPr>
        <p:txBody>
          <a:bodyPr lIns="0" tIns="0" rIns="0" bIns="0" rtlCol="0" anchor="t">
            <a:spAutoFit/>
          </a:bodyPr>
          <a:lstStyle/>
          <a:p>
            <a:pPr marL="0" lvl="0" indent="0" algn="just">
              <a:lnSpc>
                <a:spcPts val="4800"/>
              </a:lnSpc>
              <a:spcBef>
                <a:spcPct val="0"/>
              </a:spcBef>
            </a:pPr>
            <a:r>
              <a:rPr lang="en-US" sz="3000" b="1" u="none" strike="noStrike">
                <a:solidFill>
                  <a:srgbClr val="0B1320"/>
                </a:solidFill>
                <a:latin typeface="Montserrat Bold"/>
                <a:ea typeface="Montserrat Bold"/>
                <a:cs typeface="Montserrat Bold"/>
                <a:sym typeface="Montserrat Bold"/>
              </a:rPr>
              <a:t>Open Door Policy - </a:t>
            </a:r>
            <a:r>
              <a:rPr lang="en-US" sz="3000" u="none" strike="noStrike">
                <a:solidFill>
                  <a:srgbClr val="0B1320"/>
                </a:solidFill>
                <a:latin typeface="Montserrat"/>
                <a:ea typeface="Montserrat"/>
                <a:cs typeface="Montserrat"/>
                <a:sym typeface="Montserrat"/>
              </a:rPr>
              <a:t>Parents are encouraged to raise any concerns directly with us.</a:t>
            </a:r>
          </a:p>
        </p:txBody>
      </p:sp>
      <p:sp>
        <p:nvSpPr>
          <p:cNvPr id="18" name="TextBox 18"/>
          <p:cNvSpPr txBox="1"/>
          <p:nvPr/>
        </p:nvSpPr>
        <p:spPr>
          <a:xfrm>
            <a:off x="2805442" y="7935212"/>
            <a:ext cx="10821174" cy="571499"/>
          </a:xfrm>
          <a:prstGeom prst="rect">
            <a:avLst/>
          </a:prstGeom>
        </p:spPr>
        <p:txBody>
          <a:bodyPr lIns="0" tIns="0" rIns="0" bIns="0" rtlCol="0" anchor="t">
            <a:spAutoFit/>
          </a:bodyPr>
          <a:lstStyle/>
          <a:p>
            <a:pPr marL="0" lvl="0" indent="0" algn="just">
              <a:lnSpc>
                <a:spcPts val="4800"/>
              </a:lnSpc>
              <a:spcBef>
                <a:spcPct val="0"/>
              </a:spcBef>
            </a:pPr>
            <a:r>
              <a:rPr lang="en-US" sz="3000" b="1">
                <a:solidFill>
                  <a:srgbClr val="0B1320"/>
                </a:solidFill>
                <a:latin typeface="Montserrat Bold"/>
                <a:ea typeface="Montserrat Bold"/>
                <a:cs typeface="Montserrat Bold"/>
                <a:sym typeface="Montserrat Bold"/>
              </a:rPr>
              <a:t>Operation Encompass</a:t>
            </a:r>
          </a:p>
        </p:txBody>
      </p:sp>
      <p:sp>
        <p:nvSpPr>
          <p:cNvPr id="19" name="Freeform 19"/>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sp>
        <p:nvSpPr>
          <p:cNvPr id="20" name="TextBox 20"/>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grpSp>
        <p:nvGrpSpPr>
          <p:cNvPr id="21" name="Group 21"/>
          <p:cNvGrpSpPr/>
          <p:nvPr/>
        </p:nvGrpSpPr>
        <p:grpSpPr>
          <a:xfrm>
            <a:off x="12375054" y="9448108"/>
            <a:ext cx="6580569" cy="838892"/>
            <a:chOff x="0" y="0"/>
            <a:chExt cx="3770039" cy="480605"/>
          </a:xfrm>
        </p:grpSpPr>
        <p:sp>
          <p:nvSpPr>
            <p:cNvPr id="22" name="Freeform 22"/>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23" name="TextBox 23"/>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7928806" y="47401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148486" y="3394729"/>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821296" y="0"/>
            <a:ext cx="11153345" cy="10287000"/>
            <a:chOff x="0" y="0"/>
            <a:chExt cx="521080" cy="480605"/>
          </a:xfrm>
        </p:grpSpPr>
        <p:sp>
          <p:nvSpPr>
            <p:cNvPr id="5" name="Freeform 5"/>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FFD700"/>
            </a:solidFill>
          </p:spPr>
        </p:sp>
        <p:sp>
          <p:nvSpPr>
            <p:cNvPr id="6" name="TextBox 6"/>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20273" y="0"/>
            <a:ext cx="8915012" cy="1303133"/>
            <a:chOff x="0" y="0"/>
            <a:chExt cx="4170403" cy="609600"/>
          </a:xfrm>
        </p:grpSpPr>
        <p:sp>
          <p:nvSpPr>
            <p:cNvPr id="8" name="Freeform 8"/>
            <p:cNvSpPr/>
            <p:nvPr/>
          </p:nvSpPr>
          <p:spPr>
            <a:xfrm>
              <a:off x="0" y="0"/>
              <a:ext cx="4170403" cy="609600"/>
            </a:xfrm>
            <a:custGeom>
              <a:avLst/>
              <a:gdLst/>
              <a:ahLst/>
              <a:cxnLst/>
              <a:rect l="l" t="t" r="r" b="b"/>
              <a:pathLst>
                <a:path w="4170403" h="609600">
                  <a:moveTo>
                    <a:pt x="203200" y="0"/>
                  </a:moveTo>
                  <a:lnTo>
                    <a:pt x="4170403" y="0"/>
                  </a:lnTo>
                  <a:lnTo>
                    <a:pt x="3967203" y="609600"/>
                  </a:lnTo>
                  <a:lnTo>
                    <a:pt x="0" y="609600"/>
                  </a:lnTo>
                  <a:lnTo>
                    <a:pt x="203200" y="0"/>
                  </a:lnTo>
                  <a:close/>
                </a:path>
              </a:pathLst>
            </a:custGeom>
            <a:solidFill>
              <a:srgbClr val="03A94C"/>
            </a:solidFill>
          </p:spPr>
        </p:sp>
        <p:sp>
          <p:nvSpPr>
            <p:cNvPr id="9" name="TextBox 9"/>
            <p:cNvSpPr txBox="1"/>
            <p:nvPr/>
          </p:nvSpPr>
          <p:spPr>
            <a:xfrm>
              <a:off x="101600" y="-66675"/>
              <a:ext cx="3967203"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2375054" y="9448108"/>
            <a:ext cx="6580569" cy="838892"/>
            <a:chOff x="0" y="0"/>
            <a:chExt cx="3770039" cy="480605"/>
          </a:xfrm>
        </p:grpSpPr>
        <p:sp>
          <p:nvSpPr>
            <p:cNvPr id="11" name="Freeform 11"/>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2" name="TextBox 12"/>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sp>
        <p:nvSpPr>
          <p:cNvPr id="14" name="Freeform 14"/>
          <p:cNvSpPr/>
          <p:nvPr/>
        </p:nvSpPr>
        <p:spPr>
          <a:xfrm>
            <a:off x="4977287" y="5805960"/>
            <a:ext cx="4235251" cy="3070884"/>
          </a:xfrm>
          <a:custGeom>
            <a:avLst/>
            <a:gdLst/>
            <a:ahLst/>
            <a:cxnLst/>
            <a:rect l="l" t="t" r="r" b="b"/>
            <a:pathLst>
              <a:path w="4235251" h="3070884">
                <a:moveTo>
                  <a:pt x="0" y="0"/>
                </a:moveTo>
                <a:lnTo>
                  <a:pt x="4235251" y="0"/>
                </a:lnTo>
                <a:lnTo>
                  <a:pt x="4235251" y="3070884"/>
                </a:lnTo>
                <a:lnTo>
                  <a:pt x="0" y="3070884"/>
                </a:lnTo>
                <a:lnTo>
                  <a:pt x="0" y="0"/>
                </a:lnTo>
                <a:close/>
              </a:path>
            </a:pathLst>
          </a:custGeom>
          <a:blipFill>
            <a:blip r:embed="rId5"/>
            <a:stretch>
              <a:fillRect l="-7281"/>
            </a:stretch>
          </a:blipFill>
        </p:spPr>
      </p:sp>
      <p:sp>
        <p:nvSpPr>
          <p:cNvPr id="15" name="Freeform 15"/>
          <p:cNvSpPr/>
          <p:nvPr/>
        </p:nvSpPr>
        <p:spPr>
          <a:xfrm>
            <a:off x="9575642" y="4687559"/>
            <a:ext cx="4235251" cy="2997199"/>
          </a:xfrm>
          <a:custGeom>
            <a:avLst/>
            <a:gdLst/>
            <a:ahLst/>
            <a:cxnLst/>
            <a:rect l="l" t="t" r="r" b="b"/>
            <a:pathLst>
              <a:path w="3991927" h="2753053">
                <a:moveTo>
                  <a:pt x="0" y="0"/>
                </a:moveTo>
                <a:lnTo>
                  <a:pt x="3991928" y="0"/>
                </a:lnTo>
                <a:lnTo>
                  <a:pt x="3991928" y="2753053"/>
                </a:lnTo>
                <a:lnTo>
                  <a:pt x="0" y="2753053"/>
                </a:lnTo>
                <a:lnTo>
                  <a:pt x="0" y="0"/>
                </a:lnTo>
                <a:close/>
              </a:path>
            </a:pathLst>
          </a:custGeom>
          <a:blipFill>
            <a:blip r:embed="rId6"/>
            <a:stretch>
              <a:fillRect/>
            </a:stretch>
          </a:blipFill>
        </p:spPr>
      </p:sp>
      <p:sp>
        <p:nvSpPr>
          <p:cNvPr id="16" name="Freeform 16"/>
          <p:cNvSpPr/>
          <p:nvPr/>
        </p:nvSpPr>
        <p:spPr>
          <a:xfrm>
            <a:off x="14381461" y="5668711"/>
            <a:ext cx="4412483" cy="3211064"/>
          </a:xfrm>
          <a:custGeom>
            <a:avLst/>
            <a:gdLst/>
            <a:ahLst/>
            <a:cxnLst/>
            <a:rect l="l" t="t" r="r" b="b"/>
            <a:pathLst>
              <a:path w="4412483" h="3211064">
                <a:moveTo>
                  <a:pt x="0" y="0"/>
                </a:moveTo>
                <a:lnTo>
                  <a:pt x="4412483" y="0"/>
                </a:lnTo>
                <a:lnTo>
                  <a:pt x="4412483" y="3211064"/>
                </a:lnTo>
                <a:lnTo>
                  <a:pt x="0" y="3211064"/>
                </a:lnTo>
                <a:lnTo>
                  <a:pt x="0" y="0"/>
                </a:lnTo>
                <a:close/>
              </a:path>
            </a:pathLst>
          </a:custGeom>
          <a:blipFill>
            <a:blip r:embed="rId7"/>
            <a:stretch>
              <a:fillRect/>
            </a:stretch>
          </a:blipFill>
        </p:spPr>
      </p:sp>
      <p:sp>
        <p:nvSpPr>
          <p:cNvPr id="17" name="Freeform 17"/>
          <p:cNvSpPr/>
          <p:nvPr/>
        </p:nvSpPr>
        <p:spPr>
          <a:xfrm>
            <a:off x="450647" y="4687559"/>
            <a:ext cx="4163537" cy="2835598"/>
          </a:xfrm>
          <a:custGeom>
            <a:avLst/>
            <a:gdLst/>
            <a:ahLst/>
            <a:cxnLst/>
            <a:rect l="l" t="t" r="r" b="b"/>
            <a:pathLst>
              <a:path w="4163537" h="2835598">
                <a:moveTo>
                  <a:pt x="0" y="0"/>
                </a:moveTo>
                <a:lnTo>
                  <a:pt x="4163537" y="0"/>
                </a:lnTo>
                <a:lnTo>
                  <a:pt x="4163537" y="2835599"/>
                </a:lnTo>
                <a:lnTo>
                  <a:pt x="0" y="2835599"/>
                </a:lnTo>
                <a:lnTo>
                  <a:pt x="0" y="0"/>
                </a:lnTo>
                <a:close/>
              </a:path>
            </a:pathLst>
          </a:custGeom>
          <a:blipFill>
            <a:blip r:embed="rId8"/>
            <a:stretch>
              <a:fillRect/>
            </a:stretch>
          </a:blipFill>
        </p:spPr>
      </p:sp>
      <p:sp>
        <p:nvSpPr>
          <p:cNvPr id="18" name="Freeform 18"/>
          <p:cNvSpPr/>
          <p:nvPr/>
        </p:nvSpPr>
        <p:spPr>
          <a:xfrm>
            <a:off x="13709126" y="1010994"/>
            <a:ext cx="3043732" cy="2665571"/>
          </a:xfrm>
          <a:custGeom>
            <a:avLst/>
            <a:gdLst/>
            <a:ahLst/>
            <a:cxnLst/>
            <a:rect l="l" t="t" r="r" b="b"/>
            <a:pathLst>
              <a:path w="3043732" h="2665571">
                <a:moveTo>
                  <a:pt x="0" y="0"/>
                </a:moveTo>
                <a:lnTo>
                  <a:pt x="3043731" y="0"/>
                </a:lnTo>
                <a:lnTo>
                  <a:pt x="3043731" y="2665571"/>
                </a:lnTo>
                <a:lnTo>
                  <a:pt x="0" y="2665571"/>
                </a:lnTo>
                <a:lnTo>
                  <a:pt x="0" y="0"/>
                </a:lnTo>
                <a:close/>
              </a:path>
            </a:pathLst>
          </a:custGeom>
          <a:blipFill>
            <a:blip r:embed="rId9"/>
            <a:stretch>
              <a:fillRect/>
            </a:stretch>
          </a:blipFill>
        </p:spPr>
      </p:sp>
      <p:sp>
        <p:nvSpPr>
          <p:cNvPr id="19" name="TextBox 19"/>
          <p:cNvSpPr txBox="1"/>
          <p:nvPr/>
        </p:nvSpPr>
        <p:spPr>
          <a:xfrm>
            <a:off x="-707989" y="375269"/>
            <a:ext cx="9144000" cy="562120"/>
          </a:xfrm>
          <a:prstGeom prst="rect">
            <a:avLst/>
          </a:prstGeom>
        </p:spPr>
        <p:txBody>
          <a:bodyPr lIns="0" tIns="0" rIns="0" bIns="0" rtlCol="0" anchor="t">
            <a:spAutoFit/>
          </a:bodyPr>
          <a:lstStyle/>
          <a:p>
            <a:pPr algn="ctr">
              <a:lnSpc>
                <a:spcPts val="4492"/>
              </a:lnSpc>
              <a:spcBef>
                <a:spcPct val="0"/>
              </a:spcBef>
            </a:pPr>
            <a:r>
              <a:rPr lang="en-US" sz="3807" b="1" spc="213">
                <a:solidFill>
                  <a:srgbClr val="FFFFFF"/>
                </a:solidFill>
                <a:latin typeface="Montserrat Bold"/>
                <a:ea typeface="Montserrat Bold"/>
                <a:cs typeface="Montserrat Bold"/>
                <a:sym typeface="Montserrat Bold"/>
              </a:rPr>
              <a:t>Catholic Life and Mission</a:t>
            </a:r>
          </a:p>
        </p:txBody>
      </p:sp>
      <p:sp>
        <p:nvSpPr>
          <p:cNvPr id="20" name="TextBox 20"/>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1" name="TextBox 21"/>
          <p:cNvSpPr txBox="1"/>
          <p:nvPr/>
        </p:nvSpPr>
        <p:spPr>
          <a:xfrm>
            <a:off x="450647" y="1591616"/>
            <a:ext cx="12336640" cy="2997199"/>
          </a:xfrm>
          <a:prstGeom prst="rect">
            <a:avLst/>
          </a:prstGeom>
        </p:spPr>
        <p:txBody>
          <a:bodyPr lIns="0" tIns="0" rIns="0" bIns="0" rtlCol="0" anchor="t">
            <a:spAutoFit/>
          </a:bodyPr>
          <a:lstStyle/>
          <a:p>
            <a:pPr algn="just">
              <a:lnSpc>
                <a:spcPts val="4000"/>
              </a:lnSpc>
            </a:pPr>
            <a:r>
              <a:rPr lang="en-US" sz="2500">
                <a:solidFill>
                  <a:srgbClr val="0B1320"/>
                </a:solidFill>
                <a:latin typeface="Montserrat"/>
                <a:ea typeface="Montserrat"/>
                <a:cs typeface="Montserrat"/>
                <a:sym typeface="Montserrat"/>
              </a:rPr>
              <a:t>St Paul and St Timothy’s Catholic Infant School aims to be a place where the Gospel values of our Lord Jesus Christ are taught, lived and experienced, where prayer and celebrations are integral to life and where religious growth and development are stimulated within the total curriculum to which all can contribute and from which all can gain. </a:t>
            </a:r>
          </a:p>
          <a:p>
            <a:pPr algn="just">
              <a:lnSpc>
                <a:spcPts val="4000"/>
              </a:lnSpc>
            </a:pPr>
            <a:endParaRPr lang="en-US" sz="2500">
              <a:solidFill>
                <a:srgbClr val="0B132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5927156" y="185786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6835" y="4778578"/>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8191860" y="0"/>
            <a:ext cx="14483006" cy="10287000"/>
            <a:chOff x="0" y="0"/>
            <a:chExt cx="676641" cy="480605"/>
          </a:xfrm>
        </p:grpSpPr>
        <p:sp>
          <p:nvSpPr>
            <p:cNvPr id="5" name="Freeform 5"/>
            <p:cNvSpPr/>
            <p:nvPr/>
          </p:nvSpPr>
          <p:spPr>
            <a:xfrm>
              <a:off x="0" y="0"/>
              <a:ext cx="676641" cy="480605"/>
            </a:xfrm>
            <a:custGeom>
              <a:avLst/>
              <a:gdLst/>
              <a:ahLst/>
              <a:cxnLst/>
              <a:rect l="l" t="t" r="r" b="b"/>
              <a:pathLst>
                <a:path w="676641" h="480605">
                  <a:moveTo>
                    <a:pt x="203200" y="0"/>
                  </a:moveTo>
                  <a:lnTo>
                    <a:pt x="676641" y="0"/>
                  </a:lnTo>
                  <a:lnTo>
                    <a:pt x="473441" y="480605"/>
                  </a:lnTo>
                  <a:lnTo>
                    <a:pt x="0" y="480605"/>
                  </a:lnTo>
                  <a:lnTo>
                    <a:pt x="203200" y="0"/>
                  </a:lnTo>
                  <a:close/>
                </a:path>
              </a:pathLst>
            </a:custGeom>
            <a:solidFill>
              <a:srgbClr val="FFD700"/>
            </a:solidFill>
          </p:spPr>
        </p:sp>
        <p:sp>
          <p:nvSpPr>
            <p:cNvPr id="6" name="TextBox 6"/>
            <p:cNvSpPr txBox="1"/>
            <p:nvPr/>
          </p:nvSpPr>
          <p:spPr>
            <a:xfrm>
              <a:off x="101600" y="-66675"/>
              <a:ext cx="473441" cy="547280"/>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20273" y="0"/>
            <a:ext cx="10350776" cy="1303133"/>
            <a:chOff x="0" y="0"/>
            <a:chExt cx="4842047" cy="609600"/>
          </a:xfrm>
        </p:grpSpPr>
        <p:sp>
          <p:nvSpPr>
            <p:cNvPr id="8" name="Freeform 8"/>
            <p:cNvSpPr/>
            <p:nvPr/>
          </p:nvSpPr>
          <p:spPr>
            <a:xfrm>
              <a:off x="0" y="0"/>
              <a:ext cx="4842047" cy="609600"/>
            </a:xfrm>
            <a:custGeom>
              <a:avLst/>
              <a:gdLst/>
              <a:ahLst/>
              <a:cxnLst/>
              <a:rect l="l" t="t" r="r" b="b"/>
              <a:pathLst>
                <a:path w="4842047" h="609600">
                  <a:moveTo>
                    <a:pt x="203200" y="0"/>
                  </a:moveTo>
                  <a:lnTo>
                    <a:pt x="4842047" y="0"/>
                  </a:lnTo>
                  <a:lnTo>
                    <a:pt x="4638847" y="609600"/>
                  </a:lnTo>
                  <a:lnTo>
                    <a:pt x="0" y="609600"/>
                  </a:lnTo>
                  <a:lnTo>
                    <a:pt x="203200" y="0"/>
                  </a:lnTo>
                  <a:close/>
                </a:path>
              </a:pathLst>
            </a:custGeom>
            <a:solidFill>
              <a:srgbClr val="03A94C"/>
            </a:solidFill>
          </p:spPr>
        </p:sp>
        <p:sp>
          <p:nvSpPr>
            <p:cNvPr id="9" name="TextBox 9"/>
            <p:cNvSpPr txBox="1"/>
            <p:nvPr/>
          </p:nvSpPr>
          <p:spPr>
            <a:xfrm>
              <a:off x="101600" y="-66675"/>
              <a:ext cx="4638847"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2375054" y="9448108"/>
            <a:ext cx="6580569" cy="838892"/>
            <a:chOff x="0" y="0"/>
            <a:chExt cx="3770039" cy="480605"/>
          </a:xfrm>
        </p:grpSpPr>
        <p:sp>
          <p:nvSpPr>
            <p:cNvPr id="11" name="Freeform 11"/>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2" name="TextBox 12"/>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sp>
        <p:nvSpPr>
          <p:cNvPr id="14" name="Freeform 14"/>
          <p:cNvSpPr/>
          <p:nvPr/>
        </p:nvSpPr>
        <p:spPr>
          <a:xfrm>
            <a:off x="2677924" y="8433745"/>
            <a:ext cx="3396156" cy="1014363"/>
          </a:xfrm>
          <a:custGeom>
            <a:avLst/>
            <a:gdLst/>
            <a:ahLst/>
            <a:cxnLst/>
            <a:rect l="l" t="t" r="r" b="b"/>
            <a:pathLst>
              <a:path w="3396156" h="1014363">
                <a:moveTo>
                  <a:pt x="0" y="0"/>
                </a:moveTo>
                <a:lnTo>
                  <a:pt x="3396156" y="0"/>
                </a:lnTo>
                <a:lnTo>
                  <a:pt x="3396156" y="1014363"/>
                </a:lnTo>
                <a:lnTo>
                  <a:pt x="0" y="1014363"/>
                </a:lnTo>
                <a:lnTo>
                  <a:pt x="0" y="0"/>
                </a:lnTo>
                <a:close/>
              </a:path>
            </a:pathLst>
          </a:custGeom>
          <a:blipFill>
            <a:blip r:embed="rId5"/>
            <a:stretch>
              <a:fillRect/>
            </a:stretch>
          </a:blipFill>
        </p:spPr>
      </p:sp>
      <p:sp>
        <p:nvSpPr>
          <p:cNvPr id="15" name="Freeform 15"/>
          <p:cNvSpPr/>
          <p:nvPr/>
        </p:nvSpPr>
        <p:spPr>
          <a:xfrm>
            <a:off x="13481069" y="937316"/>
            <a:ext cx="4854365" cy="3644136"/>
          </a:xfrm>
          <a:custGeom>
            <a:avLst/>
            <a:gdLst/>
            <a:ahLst/>
            <a:cxnLst/>
            <a:rect l="l" t="t" r="r" b="b"/>
            <a:pathLst>
              <a:path w="4854365" h="3644136">
                <a:moveTo>
                  <a:pt x="0" y="0"/>
                </a:moveTo>
                <a:lnTo>
                  <a:pt x="4854365" y="0"/>
                </a:lnTo>
                <a:lnTo>
                  <a:pt x="4854365" y="3644136"/>
                </a:lnTo>
                <a:lnTo>
                  <a:pt x="0" y="3644136"/>
                </a:lnTo>
                <a:lnTo>
                  <a:pt x="0" y="0"/>
                </a:lnTo>
                <a:close/>
              </a:path>
            </a:pathLst>
          </a:custGeom>
          <a:blipFill>
            <a:blip r:embed="rId6"/>
            <a:stretch>
              <a:fillRect/>
            </a:stretch>
          </a:blipFill>
        </p:spPr>
      </p:sp>
      <p:sp>
        <p:nvSpPr>
          <p:cNvPr id="16" name="Freeform 16"/>
          <p:cNvSpPr/>
          <p:nvPr/>
        </p:nvSpPr>
        <p:spPr>
          <a:xfrm>
            <a:off x="11544998" y="5143500"/>
            <a:ext cx="4854365" cy="3644136"/>
          </a:xfrm>
          <a:custGeom>
            <a:avLst/>
            <a:gdLst/>
            <a:ahLst/>
            <a:cxnLst/>
            <a:rect l="l" t="t" r="r" b="b"/>
            <a:pathLst>
              <a:path w="4162622" h="3472684">
                <a:moveTo>
                  <a:pt x="0" y="0"/>
                </a:moveTo>
                <a:lnTo>
                  <a:pt x="4162622" y="0"/>
                </a:lnTo>
                <a:lnTo>
                  <a:pt x="4162622" y="3472685"/>
                </a:lnTo>
                <a:lnTo>
                  <a:pt x="0" y="3472685"/>
                </a:lnTo>
                <a:lnTo>
                  <a:pt x="0" y="0"/>
                </a:lnTo>
                <a:close/>
              </a:path>
            </a:pathLst>
          </a:custGeom>
          <a:blipFill>
            <a:blip r:embed="rId7"/>
            <a:stretch>
              <a:fillRect/>
            </a:stretch>
          </a:blipFill>
        </p:spPr>
      </p:sp>
      <p:sp>
        <p:nvSpPr>
          <p:cNvPr id="17" name="TextBox 17"/>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18" name="TextBox 18"/>
          <p:cNvSpPr txBox="1"/>
          <p:nvPr/>
        </p:nvSpPr>
        <p:spPr>
          <a:xfrm>
            <a:off x="-707989" y="375269"/>
            <a:ext cx="9144000" cy="1124095"/>
          </a:xfrm>
          <a:prstGeom prst="rect">
            <a:avLst/>
          </a:prstGeom>
        </p:spPr>
        <p:txBody>
          <a:bodyPr lIns="0" tIns="0" rIns="0" bIns="0" rtlCol="0" anchor="t">
            <a:spAutoFit/>
          </a:bodyPr>
          <a:lstStyle/>
          <a:p>
            <a:pPr algn="ctr">
              <a:lnSpc>
                <a:spcPts val="4492"/>
              </a:lnSpc>
            </a:pPr>
            <a:r>
              <a:rPr lang="en-US" sz="3807" b="1" spc="213">
                <a:solidFill>
                  <a:srgbClr val="FFFFFF"/>
                </a:solidFill>
                <a:latin typeface="Montserrat Bold"/>
                <a:ea typeface="Montserrat Bold"/>
                <a:cs typeface="Montserrat Bold"/>
                <a:sym typeface="Montserrat Bold"/>
              </a:rPr>
              <a:t>Catholic Life and R.E. </a:t>
            </a:r>
          </a:p>
          <a:p>
            <a:pPr algn="ctr">
              <a:lnSpc>
                <a:spcPts val="4492"/>
              </a:lnSpc>
              <a:spcBef>
                <a:spcPct val="0"/>
              </a:spcBef>
            </a:pPr>
            <a:endParaRPr lang="en-US" sz="3807" b="1" spc="213">
              <a:solidFill>
                <a:srgbClr val="FFFFFF"/>
              </a:solidFill>
              <a:latin typeface="Montserrat Bold"/>
              <a:ea typeface="Montserrat Bold"/>
              <a:cs typeface="Montserrat Bold"/>
              <a:sym typeface="Montserrat Bold"/>
            </a:endParaRPr>
          </a:p>
        </p:txBody>
      </p:sp>
      <p:sp>
        <p:nvSpPr>
          <p:cNvPr id="19" name="TextBox 19"/>
          <p:cNvSpPr txBox="1"/>
          <p:nvPr/>
        </p:nvSpPr>
        <p:spPr>
          <a:xfrm>
            <a:off x="146835" y="1377350"/>
            <a:ext cx="9330504" cy="7221949"/>
          </a:xfrm>
          <a:prstGeom prst="rect">
            <a:avLst/>
          </a:prstGeom>
        </p:spPr>
        <p:txBody>
          <a:bodyPr lIns="0" tIns="0" rIns="0" bIns="0" rtlCol="0" anchor="t">
            <a:spAutoFit/>
          </a:bodyPr>
          <a:lstStyle/>
          <a:p>
            <a:pPr algn="ctr">
              <a:lnSpc>
                <a:spcPts val="3039"/>
              </a:lnSpc>
            </a:pPr>
            <a:r>
              <a:rPr lang="en-US" sz="2171">
                <a:solidFill>
                  <a:srgbClr val="000000"/>
                </a:solidFill>
                <a:latin typeface="Montserrat"/>
                <a:ea typeface="Montserrat"/>
                <a:cs typeface="Montserrat"/>
                <a:sym typeface="Montserrat"/>
              </a:rPr>
              <a:t>Our mission statement, ‘Love, Learn, Believe Achieve’ is displayed all over the school and is the foundation of our daily life.</a:t>
            </a:r>
          </a:p>
          <a:p>
            <a:pPr algn="ctr">
              <a:lnSpc>
                <a:spcPts val="3039"/>
              </a:lnSpc>
            </a:pPr>
            <a:endParaRPr lang="en-US" sz="2171">
              <a:solidFill>
                <a:srgbClr val="000000"/>
              </a:solidFill>
              <a:latin typeface="Montserrat"/>
              <a:ea typeface="Montserrat"/>
              <a:cs typeface="Montserrat"/>
              <a:sym typeface="Montserrat"/>
            </a:endParaRPr>
          </a:p>
          <a:p>
            <a:pPr algn="ctr">
              <a:lnSpc>
                <a:spcPts val="3039"/>
              </a:lnSpc>
            </a:pPr>
            <a:r>
              <a:rPr lang="en-US" sz="2171">
                <a:solidFill>
                  <a:srgbClr val="000000"/>
                </a:solidFill>
                <a:latin typeface="Montserrat"/>
                <a:ea typeface="Montserrat"/>
                <a:cs typeface="Montserrat"/>
                <a:sym typeface="Montserrat"/>
              </a:rPr>
              <a:t>R.E lessons are taught in class. We follow the Religious Education Directory- ‘To Know You More Clearly.’</a:t>
            </a:r>
          </a:p>
          <a:p>
            <a:pPr algn="ctr">
              <a:lnSpc>
                <a:spcPts val="3039"/>
              </a:lnSpc>
            </a:pPr>
            <a:endParaRPr lang="en-US" sz="2171">
              <a:solidFill>
                <a:srgbClr val="000000"/>
              </a:solidFill>
              <a:latin typeface="Montserrat"/>
              <a:ea typeface="Montserrat"/>
              <a:cs typeface="Montserrat"/>
              <a:sym typeface="Montserrat"/>
            </a:endParaRPr>
          </a:p>
          <a:p>
            <a:pPr algn="ctr">
              <a:lnSpc>
                <a:spcPts val="3039"/>
              </a:lnSpc>
            </a:pPr>
            <a:r>
              <a:rPr lang="en-US" sz="2171">
                <a:solidFill>
                  <a:srgbClr val="000000"/>
                </a:solidFill>
                <a:latin typeface="Montserrat"/>
                <a:ea typeface="Montserrat"/>
                <a:cs typeface="Montserrat"/>
                <a:sym typeface="Montserrat"/>
              </a:rPr>
              <a:t>The children participate in daily prayer and liturgy and gather together for assemblies as a year group or as a whole school.</a:t>
            </a:r>
          </a:p>
          <a:p>
            <a:pPr algn="ctr">
              <a:lnSpc>
                <a:spcPts val="3039"/>
              </a:lnSpc>
            </a:pPr>
            <a:endParaRPr lang="en-US" sz="2171">
              <a:solidFill>
                <a:srgbClr val="000000"/>
              </a:solidFill>
              <a:latin typeface="Montserrat"/>
              <a:ea typeface="Montserrat"/>
              <a:cs typeface="Montserrat"/>
              <a:sym typeface="Montserrat"/>
            </a:endParaRPr>
          </a:p>
          <a:p>
            <a:pPr algn="ctr">
              <a:lnSpc>
                <a:spcPts val="3039"/>
              </a:lnSpc>
            </a:pPr>
            <a:r>
              <a:rPr lang="en-US" sz="2171">
                <a:solidFill>
                  <a:srgbClr val="000000"/>
                </a:solidFill>
                <a:latin typeface="Montserrat"/>
                <a:ea typeface="Montserrat"/>
                <a:cs typeface="Montserrat"/>
                <a:sym typeface="Montserrat"/>
              </a:rPr>
              <a:t>As a Catholic School, we attach the greatest importance to Religious Education in the life of our School. </a:t>
            </a:r>
          </a:p>
          <a:p>
            <a:pPr algn="ctr">
              <a:lnSpc>
                <a:spcPts val="3039"/>
              </a:lnSpc>
            </a:pPr>
            <a:endParaRPr lang="en-US" sz="2171">
              <a:solidFill>
                <a:srgbClr val="000000"/>
              </a:solidFill>
              <a:latin typeface="Montserrat"/>
              <a:ea typeface="Montserrat"/>
              <a:cs typeface="Montserrat"/>
              <a:sym typeface="Montserrat"/>
            </a:endParaRPr>
          </a:p>
          <a:p>
            <a:pPr algn="ctr">
              <a:lnSpc>
                <a:spcPts val="3039"/>
              </a:lnSpc>
            </a:pPr>
            <a:r>
              <a:rPr lang="en-US" sz="2171">
                <a:solidFill>
                  <a:srgbClr val="000000"/>
                </a:solidFill>
                <a:latin typeface="Montserrat"/>
                <a:ea typeface="Montserrat"/>
                <a:cs typeface="Montserrat"/>
                <a:sym typeface="Montserrat"/>
              </a:rPr>
              <a:t>This not only applies to specific R.E. lessons but in the everyday interaction of school life, assemblies, meal times, play times and all the relationships that exist within </a:t>
            </a:r>
          </a:p>
          <a:p>
            <a:pPr algn="ctr">
              <a:lnSpc>
                <a:spcPts val="3039"/>
              </a:lnSpc>
            </a:pPr>
            <a:r>
              <a:rPr lang="en-US" sz="2171">
                <a:solidFill>
                  <a:srgbClr val="000000"/>
                </a:solidFill>
                <a:latin typeface="Montserrat"/>
                <a:ea typeface="Montserrat"/>
                <a:cs typeface="Montserrat"/>
                <a:sym typeface="Montserrat"/>
              </a:rPr>
              <a:t>St. Paul and St Timothy’s. </a:t>
            </a:r>
          </a:p>
          <a:p>
            <a:pPr algn="ctr">
              <a:lnSpc>
                <a:spcPts val="3039"/>
              </a:lnSpc>
            </a:pPr>
            <a:endParaRPr lang="en-US" sz="2171">
              <a:solidFill>
                <a:srgbClr val="000000"/>
              </a:solidFill>
              <a:latin typeface="Montserrat"/>
              <a:ea typeface="Montserrat"/>
              <a:cs typeface="Montserrat"/>
              <a:sym typeface="Montserrat"/>
            </a:endParaRPr>
          </a:p>
          <a:p>
            <a:pPr algn="ctr">
              <a:lnSpc>
                <a:spcPts val="3039"/>
              </a:lnSpc>
            </a:pPr>
            <a:r>
              <a:rPr lang="en-US" sz="2171">
                <a:solidFill>
                  <a:srgbClr val="000000"/>
                </a:solidFill>
                <a:latin typeface="Montserrat"/>
                <a:ea typeface="Montserrat"/>
                <a:cs typeface="Montserrat"/>
                <a:sym typeface="Montserrat"/>
              </a:rPr>
              <a:t>We teach tolerance and respect for other faiths, races and cultures. </a:t>
            </a:r>
          </a:p>
          <a:p>
            <a:pPr algn="ctr">
              <a:lnSpc>
                <a:spcPts val="3039"/>
              </a:lnSpc>
              <a:spcBef>
                <a:spcPct val="0"/>
              </a:spcBef>
            </a:pPr>
            <a:endParaRPr lang="en-US" sz="2171">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9764830" y="-157776"/>
            <a:ext cx="11999149" cy="10287000"/>
            <a:chOff x="0" y="0"/>
            <a:chExt cx="711061" cy="609600"/>
          </a:xfrm>
        </p:grpSpPr>
        <p:sp>
          <p:nvSpPr>
            <p:cNvPr id="3" name="Freeform 3"/>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4" name="TextBox 4"/>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1020273" y="0"/>
            <a:ext cx="8993900" cy="1303133"/>
            <a:chOff x="0" y="0"/>
            <a:chExt cx="4207306" cy="609600"/>
          </a:xfrm>
        </p:grpSpPr>
        <p:sp>
          <p:nvSpPr>
            <p:cNvPr id="6" name="Freeform 6"/>
            <p:cNvSpPr/>
            <p:nvPr/>
          </p:nvSpPr>
          <p:spPr>
            <a:xfrm>
              <a:off x="0" y="0"/>
              <a:ext cx="4207306" cy="609600"/>
            </a:xfrm>
            <a:custGeom>
              <a:avLst/>
              <a:gdLst/>
              <a:ahLst/>
              <a:cxnLst/>
              <a:rect l="l" t="t" r="r" b="b"/>
              <a:pathLst>
                <a:path w="4207306" h="609600">
                  <a:moveTo>
                    <a:pt x="203200" y="0"/>
                  </a:moveTo>
                  <a:lnTo>
                    <a:pt x="4207306" y="0"/>
                  </a:lnTo>
                  <a:lnTo>
                    <a:pt x="4004106" y="609600"/>
                  </a:lnTo>
                  <a:lnTo>
                    <a:pt x="0" y="609600"/>
                  </a:lnTo>
                  <a:lnTo>
                    <a:pt x="203200" y="0"/>
                  </a:lnTo>
                  <a:close/>
                </a:path>
              </a:pathLst>
            </a:custGeom>
            <a:solidFill>
              <a:srgbClr val="03A94C"/>
            </a:solidFill>
          </p:spPr>
        </p:sp>
        <p:sp>
          <p:nvSpPr>
            <p:cNvPr id="7" name="TextBox 7"/>
            <p:cNvSpPr txBox="1"/>
            <p:nvPr/>
          </p:nvSpPr>
          <p:spPr>
            <a:xfrm>
              <a:off x="101600" y="-66675"/>
              <a:ext cx="4004106" cy="676275"/>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a:off x="16139069" y="-2978337"/>
            <a:ext cx="5633109" cy="4829326"/>
            <a:chOff x="0" y="0"/>
            <a:chExt cx="711061" cy="609600"/>
          </a:xfrm>
        </p:grpSpPr>
        <p:sp>
          <p:nvSpPr>
            <p:cNvPr id="9" name="Freeform 9"/>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0" name="TextBox 10"/>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1" name="Freeform 11"/>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2">
              <a:alphaModFix amt="29000"/>
            </a:blip>
            <a:stretch>
              <a:fillRect/>
            </a:stretch>
          </a:blipFill>
        </p:spPr>
      </p:sp>
      <p:sp>
        <p:nvSpPr>
          <p:cNvPr id="12" name="Freeform 12"/>
          <p:cNvSpPr/>
          <p:nvPr/>
        </p:nvSpPr>
        <p:spPr>
          <a:xfrm>
            <a:off x="10133161" y="2222786"/>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sp>
        <p:nvSpPr>
          <p:cNvPr id="13" name="Freeform 13"/>
          <p:cNvSpPr/>
          <p:nvPr/>
        </p:nvSpPr>
        <p:spPr>
          <a:xfrm>
            <a:off x="4352841" y="51435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alphaModFix amt="49000"/>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1868447" y="1936794"/>
            <a:ext cx="14584982" cy="7110179"/>
          </a:xfrm>
          <a:custGeom>
            <a:avLst/>
            <a:gdLst/>
            <a:ahLst/>
            <a:cxnLst/>
            <a:rect l="l" t="t" r="r" b="b"/>
            <a:pathLst>
              <a:path w="14584982" h="7110179">
                <a:moveTo>
                  <a:pt x="0" y="0"/>
                </a:moveTo>
                <a:lnTo>
                  <a:pt x="14584982" y="0"/>
                </a:lnTo>
                <a:lnTo>
                  <a:pt x="14584982" y="7110179"/>
                </a:lnTo>
                <a:lnTo>
                  <a:pt x="0" y="7110179"/>
                </a:lnTo>
                <a:lnTo>
                  <a:pt x="0" y="0"/>
                </a:lnTo>
                <a:close/>
              </a:path>
            </a:pathLst>
          </a:custGeom>
          <a:blipFill>
            <a:blip r:embed="rId5"/>
            <a:stretch>
              <a:fillRect/>
            </a:stretch>
          </a:blipFill>
        </p:spPr>
      </p:sp>
      <p:sp>
        <p:nvSpPr>
          <p:cNvPr id="18" name="TextBox 18"/>
          <p:cNvSpPr txBox="1"/>
          <p:nvPr/>
        </p:nvSpPr>
        <p:spPr>
          <a:xfrm>
            <a:off x="-707989" y="375269"/>
            <a:ext cx="9144000" cy="562120"/>
          </a:xfrm>
          <a:prstGeom prst="rect">
            <a:avLst/>
          </a:prstGeom>
        </p:spPr>
        <p:txBody>
          <a:bodyPr lIns="0" tIns="0" rIns="0" bIns="0" rtlCol="0" anchor="t">
            <a:spAutoFit/>
          </a:bodyPr>
          <a:lstStyle/>
          <a:p>
            <a:pPr algn="ctr">
              <a:lnSpc>
                <a:spcPts val="4492"/>
              </a:lnSpc>
              <a:spcBef>
                <a:spcPct val="0"/>
              </a:spcBef>
            </a:pPr>
            <a:r>
              <a:rPr lang="en-US" sz="3807" b="1" spc="213">
                <a:solidFill>
                  <a:srgbClr val="FFFFFF"/>
                </a:solidFill>
                <a:latin typeface="Montserrat Bold"/>
                <a:ea typeface="Montserrat Bold"/>
                <a:cs typeface="Montserrat Bold"/>
                <a:sym typeface="Montserrat Bold"/>
              </a:rPr>
              <a:t>Celebrating our Faith</a:t>
            </a:r>
          </a:p>
        </p:txBody>
      </p:sp>
      <p:sp>
        <p:nvSpPr>
          <p:cNvPr id="19" name="TextBox 19"/>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sp>
        <p:nvSpPr>
          <p:cNvPr id="2" name="Freeform 2"/>
          <p:cNvSpPr/>
          <p:nvPr/>
        </p:nvSpPr>
        <p:spPr>
          <a:xfrm>
            <a:off x="11993996" y="2131791"/>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213676" y="505250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2">
              <a:alphaModFix amt="49000"/>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3406444" y="0"/>
            <a:ext cx="10878937" cy="10287000"/>
            <a:chOff x="0" y="0"/>
            <a:chExt cx="644678" cy="609600"/>
          </a:xfrm>
        </p:grpSpPr>
        <p:sp>
          <p:nvSpPr>
            <p:cNvPr id="5" name="Freeform 5"/>
            <p:cNvSpPr/>
            <p:nvPr/>
          </p:nvSpPr>
          <p:spPr>
            <a:xfrm>
              <a:off x="0" y="0"/>
              <a:ext cx="644678" cy="609600"/>
            </a:xfrm>
            <a:custGeom>
              <a:avLst/>
              <a:gdLst/>
              <a:ahLst/>
              <a:cxnLst/>
              <a:rect l="l" t="t" r="r" b="b"/>
              <a:pathLst>
                <a:path w="644678" h="609600">
                  <a:moveTo>
                    <a:pt x="203200" y="0"/>
                  </a:moveTo>
                  <a:lnTo>
                    <a:pt x="644678" y="0"/>
                  </a:lnTo>
                  <a:lnTo>
                    <a:pt x="441478" y="609600"/>
                  </a:lnTo>
                  <a:lnTo>
                    <a:pt x="0" y="609600"/>
                  </a:lnTo>
                  <a:lnTo>
                    <a:pt x="203200" y="0"/>
                  </a:lnTo>
                  <a:close/>
                </a:path>
              </a:pathLst>
            </a:custGeom>
            <a:solidFill>
              <a:srgbClr val="FFD700"/>
            </a:solidFill>
          </p:spPr>
        </p:sp>
        <p:sp>
          <p:nvSpPr>
            <p:cNvPr id="6" name="TextBox 6"/>
            <p:cNvSpPr txBox="1"/>
            <p:nvPr/>
          </p:nvSpPr>
          <p:spPr>
            <a:xfrm>
              <a:off x="101600" y="-66675"/>
              <a:ext cx="441478" cy="676275"/>
            </a:xfrm>
            <a:prstGeom prst="rect">
              <a:avLst/>
            </a:prstGeom>
          </p:spPr>
          <p:txBody>
            <a:bodyPr lIns="50800" tIns="50800" rIns="50800" bIns="50800" rtlCol="0" anchor="ctr"/>
            <a:lstStyle/>
            <a:p>
              <a:pPr algn="ctr">
                <a:lnSpc>
                  <a:spcPts val="3319"/>
                </a:lnSpc>
              </a:pPr>
              <a:endParaRPr/>
            </a:p>
          </p:txBody>
        </p:sp>
      </p:grpSp>
      <p:grpSp>
        <p:nvGrpSpPr>
          <p:cNvPr id="7" name="Group 7"/>
          <p:cNvGrpSpPr/>
          <p:nvPr/>
        </p:nvGrpSpPr>
        <p:grpSpPr>
          <a:xfrm>
            <a:off x="-1020273" y="0"/>
            <a:ext cx="6885474" cy="1303133"/>
            <a:chOff x="0" y="0"/>
            <a:chExt cx="3220994" cy="609600"/>
          </a:xfrm>
        </p:grpSpPr>
        <p:sp>
          <p:nvSpPr>
            <p:cNvPr id="8" name="Freeform 8"/>
            <p:cNvSpPr/>
            <p:nvPr/>
          </p:nvSpPr>
          <p:spPr>
            <a:xfrm>
              <a:off x="0" y="0"/>
              <a:ext cx="3220994" cy="609600"/>
            </a:xfrm>
            <a:custGeom>
              <a:avLst/>
              <a:gdLst/>
              <a:ahLst/>
              <a:cxnLst/>
              <a:rect l="l" t="t" r="r" b="b"/>
              <a:pathLst>
                <a:path w="3220994" h="609600">
                  <a:moveTo>
                    <a:pt x="203200" y="0"/>
                  </a:moveTo>
                  <a:lnTo>
                    <a:pt x="3220994" y="0"/>
                  </a:lnTo>
                  <a:lnTo>
                    <a:pt x="3017794" y="609600"/>
                  </a:lnTo>
                  <a:lnTo>
                    <a:pt x="0" y="609600"/>
                  </a:lnTo>
                  <a:lnTo>
                    <a:pt x="203200" y="0"/>
                  </a:lnTo>
                  <a:close/>
                </a:path>
              </a:pathLst>
            </a:custGeom>
            <a:solidFill>
              <a:srgbClr val="03A94C"/>
            </a:solidFill>
          </p:spPr>
        </p:sp>
        <p:sp>
          <p:nvSpPr>
            <p:cNvPr id="9" name="TextBox 9"/>
            <p:cNvSpPr txBox="1"/>
            <p:nvPr/>
          </p:nvSpPr>
          <p:spPr>
            <a:xfrm>
              <a:off x="101600" y="-66675"/>
              <a:ext cx="3017794" cy="676275"/>
            </a:xfrm>
            <a:prstGeom prst="rect">
              <a:avLst/>
            </a:prstGeom>
          </p:spPr>
          <p:txBody>
            <a:bodyPr lIns="50800" tIns="50800" rIns="50800" bIns="50800" rtlCol="0" anchor="ctr"/>
            <a:lstStyle/>
            <a:p>
              <a:pPr algn="ctr">
                <a:lnSpc>
                  <a:spcPts val="3319"/>
                </a:lnSpc>
              </a:pPr>
              <a:endParaRPr/>
            </a:p>
          </p:txBody>
        </p:sp>
      </p:grpSp>
      <p:grpSp>
        <p:nvGrpSpPr>
          <p:cNvPr id="10" name="Group 10"/>
          <p:cNvGrpSpPr/>
          <p:nvPr/>
        </p:nvGrpSpPr>
        <p:grpSpPr>
          <a:xfrm>
            <a:off x="16139069" y="-2978337"/>
            <a:ext cx="5633109" cy="4829326"/>
            <a:chOff x="0" y="0"/>
            <a:chExt cx="711061" cy="609600"/>
          </a:xfrm>
        </p:grpSpPr>
        <p:sp>
          <p:nvSpPr>
            <p:cNvPr id="11" name="Freeform 11"/>
            <p:cNvSpPr/>
            <p:nvPr/>
          </p:nvSpPr>
          <p:spPr>
            <a:xfrm>
              <a:off x="0" y="0"/>
              <a:ext cx="711061" cy="609600"/>
            </a:xfrm>
            <a:custGeom>
              <a:avLst/>
              <a:gdLst/>
              <a:ahLst/>
              <a:cxnLst/>
              <a:rect l="l" t="t" r="r" b="b"/>
              <a:pathLst>
                <a:path w="711061" h="609600">
                  <a:moveTo>
                    <a:pt x="203200" y="0"/>
                  </a:moveTo>
                  <a:lnTo>
                    <a:pt x="711061" y="0"/>
                  </a:lnTo>
                  <a:lnTo>
                    <a:pt x="507861" y="609600"/>
                  </a:lnTo>
                  <a:lnTo>
                    <a:pt x="0" y="609600"/>
                  </a:lnTo>
                  <a:lnTo>
                    <a:pt x="203200" y="0"/>
                  </a:lnTo>
                  <a:close/>
                </a:path>
              </a:pathLst>
            </a:custGeom>
            <a:solidFill>
              <a:srgbClr val="FFD700"/>
            </a:solidFill>
          </p:spPr>
        </p:sp>
        <p:sp>
          <p:nvSpPr>
            <p:cNvPr id="12" name="TextBox 12"/>
            <p:cNvSpPr txBox="1"/>
            <p:nvPr/>
          </p:nvSpPr>
          <p:spPr>
            <a:xfrm>
              <a:off x="101600" y="-66675"/>
              <a:ext cx="507861" cy="676275"/>
            </a:xfrm>
            <a:prstGeom prst="rect">
              <a:avLst/>
            </a:prstGeom>
          </p:spPr>
          <p:txBody>
            <a:bodyPr lIns="50800" tIns="50800" rIns="50800" bIns="50800" rtlCol="0" anchor="ctr"/>
            <a:lstStyle/>
            <a:p>
              <a:pPr algn="ctr">
                <a:lnSpc>
                  <a:spcPts val="3319"/>
                </a:lnSpc>
              </a:pPr>
              <a:endParaRPr/>
            </a:p>
          </p:txBody>
        </p:sp>
      </p:grpSp>
      <p:sp>
        <p:nvSpPr>
          <p:cNvPr id="13" name="Freeform 13"/>
          <p:cNvSpPr/>
          <p:nvPr/>
        </p:nvSpPr>
        <p:spPr>
          <a:xfrm>
            <a:off x="0" y="9448108"/>
            <a:ext cx="1108708" cy="784411"/>
          </a:xfrm>
          <a:custGeom>
            <a:avLst/>
            <a:gdLst/>
            <a:ahLst/>
            <a:cxnLst/>
            <a:rect l="l" t="t" r="r" b="b"/>
            <a:pathLst>
              <a:path w="1108708" h="784411">
                <a:moveTo>
                  <a:pt x="0" y="0"/>
                </a:moveTo>
                <a:lnTo>
                  <a:pt x="1108708" y="0"/>
                </a:lnTo>
                <a:lnTo>
                  <a:pt x="1108708" y="784411"/>
                </a:lnTo>
                <a:lnTo>
                  <a:pt x="0" y="784411"/>
                </a:lnTo>
                <a:lnTo>
                  <a:pt x="0" y="0"/>
                </a:lnTo>
                <a:close/>
              </a:path>
            </a:pathLst>
          </a:custGeom>
          <a:blipFill>
            <a:blip r:embed="rId4">
              <a:alphaModFix amt="29000"/>
            </a:blip>
            <a:stretch>
              <a:fillRect/>
            </a:stretch>
          </a:blipFill>
        </p:spPr>
      </p:sp>
      <p:grpSp>
        <p:nvGrpSpPr>
          <p:cNvPr id="14" name="Group 14"/>
          <p:cNvGrpSpPr/>
          <p:nvPr/>
        </p:nvGrpSpPr>
        <p:grpSpPr>
          <a:xfrm>
            <a:off x="12375054" y="9448108"/>
            <a:ext cx="6580569" cy="838892"/>
            <a:chOff x="0" y="0"/>
            <a:chExt cx="3770039" cy="480605"/>
          </a:xfrm>
        </p:grpSpPr>
        <p:sp>
          <p:nvSpPr>
            <p:cNvPr id="15" name="Freeform 15"/>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03A94C"/>
            </a:solidFill>
          </p:spPr>
        </p:sp>
        <p:sp>
          <p:nvSpPr>
            <p:cNvPr id="16" name="TextBox 16"/>
            <p:cNvSpPr txBox="1"/>
            <p:nvPr/>
          </p:nvSpPr>
          <p:spPr>
            <a:xfrm>
              <a:off x="101600" y="-38100"/>
              <a:ext cx="3566839" cy="518705"/>
            </a:xfrm>
            <a:prstGeom prst="rect">
              <a:avLst/>
            </a:prstGeom>
          </p:spPr>
          <p:txBody>
            <a:bodyPr lIns="50800" tIns="50800" rIns="50800" bIns="50800" rtlCol="0" anchor="ctr"/>
            <a:lstStyle/>
            <a:p>
              <a:pPr algn="ctr">
                <a:lnSpc>
                  <a:spcPts val="2759"/>
                </a:lnSpc>
              </a:pPr>
              <a:r>
                <a:rPr lang="en-US" sz="1971" b="1">
                  <a:solidFill>
                    <a:srgbClr val="FFFFFF"/>
                  </a:solidFill>
                  <a:latin typeface="Montaser Arabic Bold"/>
                  <a:ea typeface="Montaser Arabic Bold"/>
                  <a:cs typeface="Montaser Arabic Bold"/>
                  <a:sym typeface="Montaser Arabic Bold"/>
                </a:rPr>
                <a:t>www.stpaulandsttimothys.com</a:t>
              </a:r>
            </a:p>
          </p:txBody>
        </p:sp>
      </p:grpSp>
      <p:sp>
        <p:nvSpPr>
          <p:cNvPr id="17" name="Freeform 17"/>
          <p:cNvSpPr/>
          <p:nvPr/>
        </p:nvSpPr>
        <p:spPr>
          <a:xfrm>
            <a:off x="2422464" y="1598474"/>
            <a:ext cx="3740696" cy="2999148"/>
          </a:xfrm>
          <a:custGeom>
            <a:avLst/>
            <a:gdLst/>
            <a:ahLst/>
            <a:cxnLst/>
            <a:rect l="l" t="t" r="r" b="b"/>
            <a:pathLst>
              <a:path w="3740696" h="2999148">
                <a:moveTo>
                  <a:pt x="0" y="0"/>
                </a:moveTo>
                <a:lnTo>
                  <a:pt x="3740696" y="0"/>
                </a:lnTo>
                <a:lnTo>
                  <a:pt x="3740696" y="2999149"/>
                </a:lnTo>
                <a:lnTo>
                  <a:pt x="0" y="2999149"/>
                </a:lnTo>
                <a:lnTo>
                  <a:pt x="0" y="0"/>
                </a:lnTo>
                <a:close/>
              </a:path>
            </a:pathLst>
          </a:custGeom>
          <a:blipFill>
            <a:blip r:embed="rId5"/>
            <a:stretch>
              <a:fillRect/>
            </a:stretch>
          </a:blipFill>
        </p:spPr>
      </p:sp>
      <p:sp>
        <p:nvSpPr>
          <p:cNvPr id="18" name="Freeform 18"/>
          <p:cNvSpPr/>
          <p:nvPr/>
        </p:nvSpPr>
        <p:spPr>
          <a:xfrm>
            <a:off x="1392907" y="5320511"/>
            <a:ext cx="4679150" cy="3637234"/>
          </a:xfrm>
          <a:custGeom>
            <a:avLst/>
            <a:gdLst/>
            <a:ahLst/>
            <a:cxnLst/>
            <a:rect l="l" t="t" r="r" b="b"/>
            <a:pathLst>
              <a:path w="4679150" h="3637234">
                <a:moveTo>
                  <a:pt x="0" y="0"/>
                </a:moveTo>
                <a:lnTo>
                  <a:pt x="4679150" y="0"/>
                </a:lnTo>
                <a:lnTo>
                  <a:pt x="4679150" y="3637234"/>
                </a:lnTo>
                <a:lnTo>
                  <a:pt x="0" y="3637234"/>
                </a:lnTo>
                <a:lnTo>
                  <a:pt x="0" y="0"/>
                </a:lnTo>
                <a:close/>
              </a:path>
            </a:pathLst>
          </a:custGeom>
          <a:blipFill>
            <a:blip r:embed="rId6"/>
            <a:stretch>
              <a:fillRect/>
            </a:stretch>
          </a:blipFill>
        </p:spPr>
      </p:sp>
      <p:sp>
        <p:nvSpPr>
          <p:cNvPr id="19" name="Freeform 19"/>
          <p:cNvSpPr/>
          <p:nvPr/>
        </p:nvSpPr>
        <p:spPr>
          <a:xfrm>
            <a:off x="6996474" y="1598474"/>
            <a:ext cx="4121822" cy="2742023"/>
          </a:xfrm>
          <a:custGeom>
            <a:avLst/>
            <a:gdLst/>
            <a:ahLst/>
            <a:cxnLst/>
            <a:rect l="l" t="t" r="r" b="b"/>
            <a:pathLst>
              <a:path w="4121822" h="2742023">
                <a:moveTo>
                  <a:pt x="0" y="0"/>
                </a:moveTo>
                <a:lnTo>
                  <a:pt x="4121822" y="0"/>
                </a:lnTo>
                <a:lnTo>
                  <a:pt x="4121822" y="2742023"/>
                </a:lnTo>
                <a:lnTo>
                  <a:pt x="0" y="2742023"/>
                </a:lnTo>
                <a:lnTo>
                  <a:pt x="0" y="0"/>
                </a:lnTo>
                <a:close/>
              </a:path>
            </a:pathLst>
          </a:custGeom>
          <a:blipFill>
            <a:blip r:embed="rId7"/>
            <a:stretch>
              <a:fillRect/>
            </a:stretch>
          </a:blipFill>
        </p:spPr>
      </p:sp>
      <p:sp>
        <p:nvSpPr>
          <p:cNvPr id="20" name="Freeform 20"/>
          <p:cNvSpPr/>
          <p:nvPr/>
        </p:nvSpPr>
        <p:spPr>
          <a:xfrm>
            <a:off x="11946971" y="1028700"/>
            <a:ext cx="3934163" cy="2889406"/>
          </a:xfrm>
          <a:custGeom>
            <a:avLst/>
            <a:gdLst/>
            <a:ahLst/>
            <a:cxnLst/>
            <a:rect l="l" t="t" r="r" b="b"/>
            <a:pathLst>
              <a:path w="3934163" h="2889406">
                <a:moveTo>
                  <a:pt x="0" y="0"/>
                </a:moveTo>
                <a:lnTo>
                  <a:pt x="3934163" y="0"/>
                </a:lnTo>
                <a:lnTo>
                  <a:pt x="3934163" y="2889406"/>
                </a:lnTo>
                <a:lnTo>
                  <a:pt x="0" y="2889406"/>
                </a:lnTo>
                <a:lnTo>
                  <a:pt x="0" y="0"/>
                </a:lnTo>
                <a:close/>
              </a:path>
            </a:pathLst>
          </a:custGeom>
          <a:blipFill>
            <a:blip r:embed="rId8"/>
            <a:stretch>
              <a:fillRect/>
            </a:stretch>
          </a:blipFill>
        </p:spPr>
      </p:sp>
      <p:sp>
        <p:nvSpPr>
          <p:cNvPr id="21" name="Freeform 21"/>
          <p:cNvSpPr/>
          <p:nvPr/>
        </p:nvSpPr>
        <p:spPr>
          <a:xfrm>
            <a:off x="6874229" y="4897873"/>
            <a:ext cx="4641303" cy="3258246"/>
          </a:xfrm>
          <a:custGeom>
            <a:avLst/>
            <a:gdLst/>
            <a:ahLst/>
            <a:cxnLst/>
            <a:rect l="l" t="t" r="r" b="b"/>
            <a:pathLst>
              <a:path w="4641303" h="3258246">
                <a:moveTo>
                  <a:pt x="0" y="0"/>
                </a:moveTo>
                <a:lnTo>
                  <a:pt x="4641304" y="0"/>
                </a:lnTo>
                <a:lnTo>
                  <a:pt x="4641304" y="3258246"/>
                </a:lnTo>
                <a:lnTo>
                  <a:pt x="0" y="3258246"/>
                </a:lnTo>
                <a:lnTo>
                  <a:pt x="0" y="0"/>
                </a:lnTo>
                <a:close/>
              </a:path>
            </a:pathLst>
          </a:custGeom>
          <a:blipFill>
            <a:blip r:embed="rId9"/>
            <a:stretch>
              <a:fillRect/>
            </a:stretch>
          </a:blipFill>
        </p:spPr>
      </p:sp>
      <p:sp>
        <p:nvSpPr>
          <p:cNvPr id="22" name="Freeform 22"/>
          <p:cNvSpPr/>
          <p:nvPr/>
        </p:nvSpPr>
        <p:spPr>
          <a:xfrm>
            <a:off x="12165459" y="4500771"/>
            <a:ext cx="5093841" cy="3655348"/>
          </a:xfrm>
          <a:custGeom>
            <a:avLst/>
            <a:gdLst/>
            <a:ahLst/>
            <a:cxnLst/>
            <a:rect l="l" t="t" r="r" b="b"/>
            <a:pathLst>
              <a:path w="5093841" h="3655348">
                <a:moveTo>
                  <a:pt x="0" y="0"/>
                </a:moveTo>
                <a:lnTo>
                  <a:pt x="5093841" y="0"/>
                </a:lnTo>
                <a:lnTo>
                  <a:pt x="5093841" y="3655348"/>
                </a:lnTo>
                <a:lnTo>
                  <a:pt x="0" y="3655348"/>
                </a:lnTo>
                <a:lnTo>
                  <a:pt x="0" y="0"/>
                </a:lnTo>
                <a:close/>
              </a:path>
            </a:pathLst>
          </a:custGeom>
          <a:blipFill>
            <a:blip r:embed="rId10"/>
            <a:stretch>
              <a:fillRect/>
            </a:stretch>
          </a:blipFill>
        </p:spPr>
      </p:sp>
      <p:sp>
        <p:nvSpPr>
          <p:cNvPr id="23" name="TextBox 23"/>
          <p:cNvSpPr txBox="1"/>
          <p:nvPr/>
        </p:nvSpPr>
        <p:spPr>
          <a:xfrm>
            <a:off x="-3102920" y="356092"/>
            <a:ext cx="11563323" cy="590949"/>
          </a:xfrm>
          <a:prstGeom prst="rect">
            <a:avLst/>
          </a:prstGeom>
        </p:spPr>
        <p:txBody>
          <a:bodyPr lIns="0" tIns="0" rIns="0" bIns="0" rtlCol="0" anchor="t">
            <a:spAutoFit/>
          </a:bodyPr>
          <a:lstStyle/>
          <a:p>
            <a:pPr algn="ctr">
              <a:lnSpc>
                <a:spcPts val="4610"/>
              </a:lnSpc>
              <a:spcBef>
                <a:spcPct val="0"/>
              </a:spcBef>
            </a:pPr>
            <a:r>
              <a:rPr lang="en-US" sz="3907" b="1" spc="218">
                <a:solidFill>
                  <a:srgbClr val="FFFFFF"/>
                </a:solidFill>
                <a:latin typeface="Montserrat Bold"/>
                <a:ea typeface="Montserrat Bold"/>
                <a:cs typeface="Montserrat Bold"/>
                <a:sym typeface="Montserrat Bold"/>
              </a:rPr>
              <a:t>Faith in Action</a:t>
            </a:r>
          </a:p>
        </p:txBody>
      </p:sp>
      <p:sp>
        <p:nvSpPr>
          <p:cNvPr id="24" name="TextBox 24"/>
          <p:cNvSpPr txBox="1"/>
          <p:nvPr/>
        </p:nvSpPr>
        <p:spPr>
          <a:xfrm>
            <a:off x="1028700" y="9642534"/>
            <a:ext cx="8132238" cy="357461"/>
          </a:xfrm>
          <a:prstGeom prst="rect">
            <a:avLst/>
          </a:prstGeom>
        </p:spPr>
        <p:txBody>
          <a:bodyPr lIns="0" tIns="0" rIns="0" bIns="0" rtlCol="0" anchor="t">
            <a:spAutoFit/>
          </a:bodyPr>
          <a:lstStyle/>
          <a:p>
            <a:pPr marL="0" lvl="0" indent="0" algn="ctr">
              <a:lnSpc>
                <a:spcPts val="2933"/>
              </a:lnSpc>
              <a:spcBef>
                <a:spcPct val="0"/>
              </a:spcBef>
            </a:pPr>
            <a:r>
              <a:rPr lang="en-US" sz="2095" u="none" strike="noStrike" spc="240">
                <a:solidFill>
                  <a:srgbClr val="03A94C">
                    <a:alpha val="27843"/>
                  </a:srgbClr>
                </a:solidFill>
                <a:latin typeface="Montaser Arabic"/>
                <a:ea typeface="Montaser Arabic"/>
                <a:cs typeface="Montaser Arabic"/>
                <a:sym typeface="Montaser Arabic"/>
              </a:rPr>
              <a:t>Love, Learn, Believe, Achieve in the Spirit of Jesus</a:t>
            </a:r>
          </a:p>
          <a:p>
            <a:pPr marL="0" lvl="0" indent="0" algn="ctr">
              <a:lnSpc>
                <a:spcPts val="2933"/>
              </a:lnSpc>
              <a:spcBef>
                <a:spcPct val="0"/>
              </a:spcBef>
            </a:pPr>
            <a:endParaRPr lang="en-US" sz="2095" u="none" strike="noStrike" spc="240">
              <a:solidFill>
                <a:srgbClr val="03A94C">
                  <a:alpha val="27843"/>
                </a:srgbClr>
              </a:solidFill>
              <a:latin typeface="Montaser Arabic"/>
              <a:ea typeface="Montaser Arabic"/>
              <a:cs typeface="Montaser Arabic"/>
              <a:sym typeface="Montaser Arabic"/>
            </a:endParaRPr>
          </a:p>
        </p:txBody>
      </p:sp>
      <p:sp>
        <p:nvSpPr>
          <p:cNvPr id="25" name="TextBox 25"/>
          <p:cNvSpPr txBox="1"/>
          <p:nvPr/>
        </p:nvSpPr>
        <p:spPr>
          <a:xfrm>
            <a:off x="6857766" y="8430929"/>
            <a:ext cx="8181529" cy="663671"/>
          </a:xfrm>
          <a:prstGeom prst="rect">
            <a:avLst/>
          </a:prstGeom>
        </p:spPr>
        <p:txBody>
          <a:bodyPr lIns="0" tIns="0" rIns="0" bIns="0" rtlCol="0" anchor="t">
            <a:spAutoFit/>
          </a:bodyPr>
          <a:lstStyle/>
          <a:p>
            <a:pPr algn="ctr">
              <a:lnSpc>
                <a:spcPts val="5419"/>
              </a:lnSpc>
              <a:spcBef>
                <a:spcPct val="0"/>
              </a:spcBef>
            </a:pPr>
            <a:r>
              <a:rPr lang="en-US" sz="3871" dirty="0">
                <a:solidFill>
                  <a:srgbClr val="000000"/>
                </a:solidFill>
                <a:latin typeface="Montaser Arabic"/>
                <a:ea typeface="Montaser Arabic"/>
                <a:cs typeface="Montaser Arabic"/>
                <a:sym typeface="Montaser Arabic"/>
              </a:rPr>
              <a:t>Supporting our Local Community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2495</Words>
  <Application>Microsoft Office PowerPoint</Application>
  <PresentationFormat>Custom</PresentationFormat>
  <Paragraphs>286</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Helios Extended</vt:lpstr>
      <vt:lpstr>Calibri</vt:lpstr>
      <vt:lpstr>Montaser Arabic</vt:lpstr>
      <vt:lpstr>Montserrat Bold</vt:lpstr>
      <vt:lpstr>Montserrat</vt:lpstr>
      <vt:lpstr>Montaser Arabic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Geometric Company Profile Presentation</dc:title>
  <cp:lastModifiedBy>VLeadbetter</cp:lastModifiedBy>
  <cp:revision>36</cp:revision>
  <dcterms:created xsi:type="dcterms:W3CDTF">2006-08-16T00:00:00Z</dcterms:created>
  <dcterms:modified xsi:type="dcterms:W3CDTF">2025-05-15T07:24:29Z</dcterms:modified>
  <dc:identifier>DAGln-xYh-E</dc:identifier>
</cp:coreProperties>
</file>